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9" r:id="rId2"/>
    <p:sldId id="269" r:id="rId3"/>
    <p:sldId id="367" r:id="rId4"/>
    <p:sldId id="368" r:id="rId5"/>
    <p:sldId id="384" r:id="rId6"/>
    <p:sldId id="369" r:id="rId7"/>
    <p:sldId id="370" r:id="rId8"/>
    <p:sldId id="380" r:id="rId9"/>
    <p:sldId id="371" r:id="rId10"/>
    <p:sldId id="385" r:id="rId11"/>
    <p:sldId id="372" r:id="rId12"/>
    <p:sldId id="386" r:id="rId13"/>
    <p:sldId id="398" r:id="rId14"/>
    <p:sldId id="374" r:id="rId15"/>
    <p:sldId id="387" r:id="rId16"/>
    <p:sldId id="388" r:id="rId17"/>
    <p:sldId id="272" r:id="rId18"/>
    <p:sldId id="383" r:id="rId19"/>
    <p:sldId id="373" r:id="rId20"/>
    <p:sldId id="389" r:id="rId21"/>
    <p:sldId id="375" r:id="rId22"/>
    <p:sldId id="377" r:id="rId23"/>
    <p:sldId id="390" r:id="rId24"/>
    <p:sldId id="396" r:id="rId25"/>
    <p:sldId id="378" r:id="rId26"/>
    <p:sldId id="391" r:id="rId27"/>
    <p:sldId id="273" r:id="rId28"/>
    <p:sldId id="274" r:id="rId29"/>
    <p:sldId id="354" r:id="rId30"/>
    <p:sldId id="366" r:id="rId31"/>
    <p:sldId id="395" r:id="rId32"/>
    <p:sldId id="376" r:id="rId33"/>
    <p:sldId id="275" r:id="rId34"/>
    <p:sldId id="341" r:id="rId35"/>
    <p:sldId id="342" r:id="rId36"/>
    <p:sldId id="343" r:id="rId37"/>
    <p:sldId id="344" r:id="rId38"/>
    <p:sldId id="345" r:id="rId39"/>
    <p:sldId id="392" r:id="rId40"/>
    <p:sldId id="397" r:id="rId41"/>
    <p:sldId id="379" r:id="rId42"/>
    <p:sldId id="270" r:id="rId43"/>
    <p:sldId id="352" r:id="rId44"/>
    <p:sldId id="271" r:id="rId45"/>
    <p:sldId id="394" r:id="rId46"/>
    <p:sldId id="393"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3" autoAdjust="0"/>
    <p:restoredTop sz="94694"/>
  </p:normalViewPr>
  <p:slideViewPr>
    <p:cSldViewPr snapToGrid="0" snapToObjects="1">
      <p:cViewPr varScale="1">
        <p:scale>
          <a:sx n="56" d="100"/>
          <a:sy n="56" d="100"/>
        </p:scale>
        <p:origin x="48" y="180"/>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2025/1/27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118920804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381791312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423860033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26794032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7" name="牛客竞赛深色2副本.jpg" descr="牛客竞赛深色2副本.jpg">
            <a:extLst>
              <a:ext uri="{FF2B5EF4-FFF2-40B4-BE49-F238E27FC236}">
                <a16:creationId xmlns:a16="http://schemas.microsoft.com/office/drawing/2014/main" id="{09BCE62B-9B05-41E5-A3E6-FF424A0CD34B}"/>
              </a:ext>
            </a:extLst>
          </p:cNvPr>
          <p:cNvPicPr>
            <a:picLocks noChangeAspect="1"/>
          </p:cNvPicPr>
          <p:nvPr/>
        </p:nvPicPr>
        <p:blipFill>
          <a:blip r:embed="rId2"/>
          <a:stretch>
            <a:fillRect/>
          </a:stretch>
        </p:blipFill>
        <p:spPr>
          <a:xfrm>
            <a:off x="0" y="0"/>
            <a:ext cx="12192001" cy="6858000"/>
          </a:xfrm>
          <a:prstGeom prst="rect">
            <a:avLst/>
          </a:prstGeom>
          <a:ln w="12700">
            <a:miter lim="400000"/>
          </a:ln>
        </p:spPr>
      </p:pic>
      <p:sp>
        <p:nvSpPr>
          <p:cNvPr id="2" name="标题 1">
            <a:extLst>
              <a:ext uri="{FF2B5EF4-FFF2-40B4-BE49-F238E27FC236}">
                <a16:creationId xmlns:a16="http://schemas.microsoft.com/office/drawing/2014/main" id="{0CA2B5C5-733F-4024-AF8B-DD41349A47CC}"/>
              </a:ext>
            </a:extLst>
          </p:cNvPr>
          <p:cNvSpPr>
            <a:spLocks noGrp="1"/>
          </p:cNvSpPr>
          <p:nvPr>
            <p:ph type="ctrTitle"/>
          </p:nvPr>
        </p:nvSpPr>
        <p:spPr>
          <a:xfrm>
            <a:off x="657225" y="2260469"/>
            <a:ext cx="7441746" cy="1482791"/>
          </a:xfrm>
        </p:spPr>
        <p:txBody>
          <a:bodyPr anchor="b"/>
          <a:lstStyle>
            <a:lvl1pPr algn="l">
              <a:defRPr sz="6000">
                <a:solidFill>
                  <a:schemeClr val="bg1"/>
                </a:solidFill>
                <a:latin typeface="思源黑体 CN Medium" panose="020B0600000000000000" pitchFamily="34" charset="-122"/>
                <a:ea typeface="思源黑体 CN Medium" panose="020B0600000000000000" pitchFamily="34" charset="-122"/>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01F8E8E-F8FB-426C-81E1-09DB2765EC37}"/>
              </a:ext>
            </a:extLst>
          </p:cNvPr>
          <p:cNvSpPr>
            <a:spLocks noGrp="1"/>
          </p:cNvSpPr>
          <p:nvPr>
            <p:ph type="subTitle" idx="1"/>
          </p:nvPr>
        </p:nvSpPr>
        <p:spPr>
          <a:xfrm>
            <a:off x="657225" y="4287044"/>
            <a:ext cx="7543800" cy="715136"/>
          </a:xfrm>
        </p:spPr>
        <p:txBody>
          <a:bodyPr/>
          <a:lstStyle>
            <a:lvl1pPr marL="0" indent="0" algn="l">
              <a:buNone/>
              <a:defRPr sz="2400">
                <a:solidFill>
                  <a:schemeClr val="bg1"/>
                </a:solidFill>
                <a:latin typeface="思源黑体 CN Normal" panose="020B0400000000000000" pitchFamily="34" charset="-122"/>
                <a:ea typeface="思源黑体 CN Normal"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89BA1D93-6797-4578-840E-B8ED2408095F}"/>
              </a:ext>
            </a:extLst>
          </p:cNvPr>
          <p:cNvSpPr>
            <a:spLocks noGrp="1"/>
          </p:cNvSpPr>
          <p:nvPr>
            <p:ph type="dt" sz="half" idx="10"/>
          </p:nvPr>
        </p:nvSpPr>
        <p:spPr/>
        <p:txBody>
          <a:bodyPr/>
          <a:lstStyle/>
          <a:p>
            <a:fld id="{E77137FB-8EFB-425C-BF19-4441AFDF8001}" type="datetimeFigureOut">
              <a:rPr lang="zh-CN" altLang="en-US" smtClean="0"/>
              <a:t>2025/1/27</a:t>
            </a:fld>
            <a:endParaRPr lang="zh-CN" altLang="en-US"/>
          </a:p>
        </p:txBody>
      </p:sp>
      <p:sp>
        <p:nvSpPr>
          <p:cNvPr id="5" name="页脚占位符 4">
            <a:extLst>
              <a:ext uri="{FF2B5EF4-FFF2-40B4-BE49-F238E27FC236}">
                <a16:creationId xmlns:a16="http://schemas.microsoft.com/office/drawing/2014/main" id="{E21A0003-802B-4FF4-9355-88AAB03D7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F4946-E4A1-444C-BF82-2E24D73C95D6}"/>
              </a:ext>
            </a:extLst>
          </p:cNvPr>
          <p:cNvSpPr>
            <a:spLocks noGrp="1"/>
          </p:cNvSpPr>
          <p:nvPr>
            <p:ph type="sldNum" sz="quarter" idx="12"/>
          </p:nvPr>
        </p:nvSpPr>
        <p:spPr/>
        <p:txBody>
          <a:bodyPr/>
          <a:lstStyle/>
          <a:p>
            <a:fld id="{D2D768CF-616C-4B2F-8AE5-B05BF9D8AECD}" type="slidenum">
              <a:rPr lang="zh-CN" altLang="en-US" smtClean="0"/>
              <a:t>‹#›</a:t>
            </a:fld>
            <a:endParaRPr lang="zh-CN" altLang="en-US"/>
          </a:p>
        </p:txBody>
      </p:sp>
      <p:pic>
        <p:nvPicPr>
          <p:cNvPr id="15" name="图像" descr="图像">
            <a:extLst>
              <a:ext uri="{FF2B5EF4-FFF2-40B4-BE49-F238E27FC236}">
                <a16:creationId xmlns:a16="http://schemas.microsoft.com/office/drawing/2014/main" id="{5D35F67D-A421-4638-BC20-025F4188045F}"/>
              </a:ext>
            </a:extLst>
          </p:cNvPr>
          <p:cNvPicPr>
            <a:picLocks noChangeAspect="1"/>
          </p:cNvPicPr>
          <p:nvPr/>
        </p:nvPicPr>
        <p:blipFill>
          <a:blip r:embed="rId3"/>
          <a:stretch>
            <a:fillRect/>
          </a:stretch>
        </p:blipFill>
        <p:spPr>
          <a:xfrm>
            <a:off x="549923" y="878164"/>
            <a:ext cx="1948154" cy="447400"/>
          </a:xfrm>
          <a:prstGeom prst="rect">
            <a:avLst/>
          </a:prstGeom>
          <a:ln w="12700">
            <a:miter lim="400000"/>
          </a:ln>
        </p:spPr>
      </p:pic>
      <p:pic>
        <p:nvPicPr>
          <p:cNvPr id="16" name="图像" descr="图像">
            <a:extLst>
              <a:ext uri="{FF2B5EF4-FFF2-40B4-BE49-F238E27FC236}">
                <a16:creationId xmlns:a16="http://schemas.microsoft.com/office/drawing/2014/main" id="{26E106F8-68FD-4249-9F7D-418384FBD2C2}"/>
              </a:ext>
            </a:extLst>
          </p:cNvPr>
          <p:cNvPicPr>
            <a:picLocks noChangeAspect="1"/>
          </p:cNvPicPr>
          <p:nvPr/>
        </p:nvPicPr>
        <p:blipFill>
          <a:blip r:embed="rId4">
            <a:alphaModFix amt="30348"/>
          </a:blip>
          <a:stretch>
            <a:fillRect/>
          </a:stretch>
        </p:blipFill>
        <p:spPr>
          <a:xfrm>
            <a:off x="7021913" y="800638"/>
            <a:ext cx="4843714" cy="1226534"/>
          </a:xfrm>
          <a:prstGeom prst="rect">
            <a:avLst/>
          </a:prstGeom>
          <a:ln w="12700">
            <a:miter lim="400000"/>
          </a:ln>
        </p:spPr>
      </p:pic>
    </p:spTree>
    <p:extLst>
      <p:ext uri="{BB962C8B-B14F-4D97-AF65-F5344CB8AC3E}">
        <p14:creationId xmlns:p14="http://schemas.microsoft.com/office/powerpoint/2010/main" val="36099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2025/1/27</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8"/>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2025/1/27</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19"/>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20"/>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c.nowcoder.com/acm/problem/1745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2025</a:t>
            </a:r>
            <a:r>
              <a:rPr lang="zh-CN" altLang="en-US" sz="6000" dirty="0">
                <a:solidFill>
                  <a:schemeClr val="bg1"/>
                </a:solidFill>
              </a:rPr>
              <a:t>牛客寒假集训营</a:t>
            </a:r>
            <a:r>
              <a:rPr lang="en-US" altLang="zh-CN" sz="7200" b="1" dirty="0">
                <a:solidFill>
                  <a:schemeClr val="bg1"/>
                </a:solidFill>
              </a:rPr>
              <a:t>——</a:t>
            </a:r>
            <a:r>
              <a:rPr lang="zh-CN" altLang="en-US" sz="7200" b="1" dirty="0">
                <a:solidFill>
                  <a:schemeClr val="bg1"/>
                </a:solidFill>
              </a:rPr>
              <a:t>第三场</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邓丝雨</a:t>
            </a:r>
          </a:p>
        </p:txBody>
      </p:sp>
      <p:sp>
        <p:nvSpPr>
          <p:cNvPr id="4" name="文本框 3">
            <a:extLst>
              <a:ext uri="{FF2B5EF4-FFF2-40B4-BE49-F238E27FC236}">
                <a16:creationId xmlns:a16="http://schemas.microsoft.com/office/drawing/2014/main" id="{11C8E3EC-1FC7-6F35-C413-58E88C031614}"/>
              </a:ext>
            </a:extLst>
          </p:cNvPr>
          <p:cNvSpPr txBox="1"/>
          <p:nvPr/>
        </p:nvSpPr>
        <p:spPr>
          <a:xfrm>
            <a:off x="533399" y="5868182"/>
            <a:ext cx="8915401" cy="523220"/>
          </a:xfrm>
          <a:prstGeom prst="rect">
            <a:avLst/>
          </a:prstGeom>
          <a:noFill/>
        </p:spPr>
        <p:txBody>
          <a:bodyPr wrap="square" rtlCol="0">
            <a:spAutoFit/>
          </a:bodyPr>
          <a:lstStyle/>
          <a:p>
            <a:r>
              <a:rPr lang="zh-CN" altLang="en-US" sz="2800" dirty="0">
                <a:solidFill>
                  <a:schemeClr val="bg1"/>
                </a:solidFill>
                <a:latin typeface="思源黑体 Normal" panose="020B0400000000000000" pitchFamily="34" charset="-128"/>
                <a:ea typeface="思源黑体 Normal" panose="020B0400000000000000" pitchFamily="34" charset="-128"/>
              </a:rPr>
              <a:t>讲题顺序：</a:t>
            </a:r>
            <a:r>
              <a:rPr lang="en-US" altLang="zh-CN" sz="2800" dirty="0">
                <a:solidFill>
                  <a:schemeClr val="bg1"/>
                </a:solidFill>
                <a:latin typeface="思源黑体 Normal" panose="020B0400000000000000" pitchFamily="34" charset="-128"/>
                <a:ea typeface="思源黑体 Normal" panose="020B0400000000000000" pitchFamily="34" charset="-128"/>
              </a:rPr>
              <a:t>MAFLC EGKJI BHD </a:t>
            </a:r>
            <a:endParaRPr lang="zh-CN" altLang="en-US" sz="2800" dirty="0">
              <a:solidFill>
                <a:schemeClr val="bg1"/>
              </a:solidFill>
              <a:latin typeface="思源黑体 Normal" panose="020B0400000000000000" pitchFamily="34" charset="-128"/>
              <a:ea typeface="思源黑体 Normal" panose="020B0400000000000000" pitchFamily="34" charset="-128"/>
            </a:endParaRP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DA9D8-852F-2C6E-FBD4-3840C477517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0D1E7F6-9861-7C78-483F-4F295E952A75}"/>
              </a:ext>
            </a:extLst>
          </p:cNvPr>
          <p:cNvSpPr>
            <a:spLocks noGrp="1"/>
          </p:cNvSpPr>
          <p:nvPr>
            <p:ph idx="1"/>
          </p:nvPr>
        </p:nvSpPr>
        <p:spPr/>
        <p:txBody>
          <a:bodyPr/>
          <a:lstStyle/>
          <a:p>
            <a:r>
              <a:rPr lang="en-US" altLang="zh-CN" dirty="0" err="1"/>
              <a:t>aabb</a:t>
            </a:r>
            <a:endParaRPr lang="en-US" altLang="zh-CN" dirty="0"/>
          </a:p>
          <a:p>
            <a:r>
              <a:rPr lang="en-US" altLang="zh-CN" dirty="0" err="1"/>
              <a:t>abc</a:t>
            </a:r>
            <a:endParaRPr lang="en-US" altLang="zh-CN" dirty="0"/>
          </a:p>
          <a:p>
            <a:r>
              <a:rPr lang="en-US" altLang="zh-CN" dirty="0" err="1"/>
              <a:t>aaaa</a:t>
            </a:r>
            <a:endParaRPr lang="en-US" altLang="zh-CN" dirty="0"/>
          </a:p>
          <a:p>
            <a:r>
              <a:rPr lang="en-US" altLang="zh-CN" dirty="0" err="1"/>
              <a:t>acbde</a:t>
            </a:r>
            <a:endParaRPr lang="en-US" altLang="zh-CN" dirty="0"/>
          </a:p>
          <a:p>
            <a:r>
              <a:rPr lang="en-US" altLang="zh-CN" dirty="0" err="1"/>
              <a:t>aabba</a:t>
            </a:r>
            <a:endParaRPr lang="en-US" altLang="zh-CN" dirty="0"/>
          </a:p>
          <a:p>
            <a:endParaRPr lang="zh-CN" altLang="en-US" dirty="0"/>
          </a:p>
        </p:txBody>
      </p:sp>
    </p:spTree>
    <p:extLst>
      <p:ext uri="{BB962C8B-B14F-4D97-AF65-F5344CB8AC3E}">
        <p14:creationId xmlns:p14="http://schemas.microsoft.com/office/powerpoint/2010/main" val="71706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39EC-FD9E-AFAA-C660-1425EAD34BC4}"/>
              </a:ext>
            </a:extLst>
          </p:cNvPr>
          <p:cNvSpPr>
            <a:spLocks noGrp="1"/>
          </p:cNvSpPr>
          <p:nvPr>
            <p:ph type="title"/>
          </p:nvPr>
        </p:nvSpPr>
        <p:spPr/>
        <p:txBody>
          <a:bodyPr/>
          <a:lstStyle/>
          <a:p>
            <a:r>
              <a:rPr lang="en-US" altLang="zh-CN" dirty="0"/>
              <a:t>E-</a:t>
            </a:r>
            <a:r>
              <a:rPr lang="zh-CN" altLang="en-US" dirty="0"/>
              <a:t>	智乃的小球</a:t>
            </a:r>
          </a:p>
        </p:txBody>
      </p:sp>
      <p:sp>
        <p:nvSpPr>
          <p:cNvPr id="3" name="内容占位符 2">
            <a:extLst>
              <a:ext uri="{FF2B5EF4-FFF2-40B4-BE49-F238E27FC236}">
                <a16:creationId xmlns:a16="http://schemas.microsoft.com/office/drawing/2014/main" id="{4BAB0965-4F9A-BE72-13A2-F6CFDB1874A3}"/>
              </a:ext>
            </a:extLst>
          </p:cNvPr>
          <p:cNvSpPr>
            <a:spLocks noGrp="1"/>
          </p:cNvSpPr>
          <p:nvPr>
            <p:ph idx="1"/>
          </p:nvPr>
        </p:nvSpPr>
        <p:spPr/>
        <p:txBody>
          <a:bodyPr/>
          <a:lstStyle/>
          <a:p>
            <a:r>
              <a:rPr lang="zh-CN" altLang="en-US" dirty="0"/>
              <a:t>在一水平光滑平面上，有 </a:t>
            </a:r>
            <a:r>
              <a:rPr lang="en-US" altLang="zh-CN" dirty="0"/>
              <a:t>n </a:t>
            </a:r>
            <a:r>
              <a:rPr lang="zh-CN" altLang="en-US" dirty="0"/>
              <a:t>个质量相同，体积可忽略不计的小球。所有小球位于同一条直线上，并且它们的初始速度 </a:t>
            </a:r>
            <a:r>
              <a:rPr lang="en-US" altLang="zh-CN" dirty="0"/>
              <a:t>v 0​  </a:t>
            </a:r>
            <a:r>
              <a:rPr lang="zh-CN" altLang="en-US" dirty="0"/>
              <a:t>要么为 −</a:t>
            </a:r>
            <a:r>
              <a:rPr lang="en-US" altLang="zh-CN" dirty="0"/>
              <a:t>1 m/s</a:t>
            </a:r>
            <a:r>
              <a:rPr lang="zh-CN" altLang="en-US" dirty="0"/>
              <a:t>，要么为 </a:t>
            </a:r>
            <a:r>
              <a:rPr lang="en-US" altLang="zh-CN" dirty="0"/>
              <a:t>1m/s</a:t>
            </a:r>
            <a:r>
              <a:rPr lang="zh-CN" altLang="en-US" dirty="0"/>
              <a:t>。初始速度为 −</a:t>
            </a:r>
            <a:r>
              <a:rPr lang="en-US" altLang="zh-CN" dirty="0"/>
              <a:t>1 </a:t>
            </a:r>
            <a:r>
              <a:rPr lang="zh-CN" altLang="en-US" dirty="0"/>
              <a:t>表示小球沿直线方向向左，初始速度为 </a:t>
            </a:r>
            <a:r>
              <a:rPr lang="en-US" altLang="zh-CN" dirty="0"/>
              <a:t>1</a:t>
            </a:r>
            <a:r>
              <a:rPr lang="zh-CN" altLang="en-US" dirty="0"/>
              <a:t>表示小球的初速度沿直线向右。</a:t>
            </a:r>
            <a:endParaRPr lang="en-US" altLang="zh-CN" dirty="0"/>
          </a:p>
          <a:p>
            <a:r>
              <a:rPr lang="zh-CN" altLang="en-US" dirty="0"/>
              <a:t>当两个质量完全相同的物体发生碰撞时，它们将彼此交换互相的速度。现在智乃想要知道，经过足够长的时间后，是否会发生第 </a:t>
            </a:r>
            <a:r>
              <a:rPr lang="en-US" altLang="zh-CN" dirty="0"/>
              <a:t>k </a:t>
            </a:r>
            <a:r>
              <a:rPr lang="zh-CN" altLang="en-US" dirty="0"/>
              <a:t>对碰撞关系，以及从初始时刻开始，经过多长时间后发生第 </a:t>
            </a:r>
            <a:r>
              <a:rPr lang="en-US" altLang="zh-CN" dirty="0"/>
              <a:t>k </a:t>
            </a:r>
            <a:r>
              <a:rPr lang="zh-CN" altLang="en-US" dirty="0"/>
              <a:t>对小球之间的碰撞（同一时刻可能会发生多对碰撞，但在任意一个碰撞关系中仅涉及到两个小球）。</a:t>
            </a:r>
          </a:p>
        </p:txBody>
      </p:sp>
    </p:spTree>
    <p:extLst>
      <p:ext uri="{BB962C8B-B14F-4D97-AF65-F5344CB8AC3E}">
        <p14:creationId xmlns:p14="http://schemas.microsoft.com/office/powerpoint/2010/main" val="313584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FEB4F-E281-AADA-CD75-033FBF8B24B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965EDA-8C2E-5CA8-1E26-FCEFF4C2486D}"/>
              </a:ext>
            </a:extLst>
          </p:cNvPr>
          <p:cNvSpPr>
            <a:spLocks noGrp="1"/>
          </p:cNvSpPr>
          <p:nvPr>
            <p:ph idx="1"/>
          </p:nvPr>
        </p:nvSpPr>
        <p:spPr/>
        <p:txBody>
          <a:bodyPr/>
          <a:lstStyle/>
          <a:p>
            <a:endParaRPr lang="zh-CN" altLang="en-US" dirty="0"/>
          </a:p>
        </p:txBody>
      </p:sp>
      <p:cxnSp>
        <p:nvCxnSpPr>
          <p:cNvPr id="5" name="直接箭头连接符 4">
            <a:extLst>
              <a:ext uri="{FF2B5EF4-FFF2-40B4-BE49-F238E27FC236}">
                <a16:creationId xmlns:a16="http://schemas.microsoft.com/office/drawing/2014/main" id="{DE5A7581-D509-A66B-7A1C-C75CA969580B}"/>
              </a:ext>
            </a:extLst>
          </p:cNvPr>
          <p:cNvCxnSpPr>
            <a:cxnSpLocks/>
          </p:cNvCxnSpPr>
          <p:nvPr/>
        </p:nvCxnSpPr>
        <p:spPr>
          <a:xfrm>
            <a:off x="838200" y="3314700"/>
            <a:ext cx="113538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直接箭头连接符 10">
            <a:extLst>
              <a:ext uri="{FF2B5EF4-FFF2-40B4-BE49-F238E27FC236}">
                <a16:creationId xmlns:a16="http://schemas.microsoft.com/office/drawing/2014/main" id="{3F46438E-CA64-261D-91F7-A018DCF952A6}"/>
              </a:ext>
            </a:extLst>
          </p:cNvPr>
          <p:cNvCxnSpPr>
            <a:cxnSpLocks/>
          </p:cNvCxnSpPr>
          <p:nvPr/>
        </p:nvCxnSpPr>
        <p:spPr>
          <a:xfrm>
            <a:off x="177165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直接箭头连接符 11">
            <a:extLst>
              <a:ext uri="{FF2B5EF4-FFF2-40B4-BE49-F238E27FC236}">
                <a16:creationId xmlns:a16="http://schemas.microsoft.com/office/drawing/2014/main" id="{54384543-B55B-6F63-C3AE-5C20CCBBB30E}"/>
              </a:ext>
            </a:extLst>
          </p:cNvPr>
          <p:cNvCxnSpPr>
            <a:cxnSpLocks/>
          </p:cNvCxnSpPr>
          <p:nvPr/>
        </p:nvCxnSpPr>
        <p:spPr>
          <a:xfrm>
            <a:off x="312420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直接箭头连接符 12">
            <a:extLst>
              <a:ext uri="{FF2B5EF4-FFF2-40B4-BE49-F238E27FC236}">
                <a16:creationId xmlns:a16="http://schemas.microsoft.com/office/drawing/2014/main" id="{3076E306-390E-0BA3-59F5-BFBB33938B5E}"/>
              </a:ext>
            </a:extLst>
          </p:cNvPr>
          <p:cNvCxnSpPr>
            <a:cxnSpLocks/>
          </p:cNvCxnSpPr>
          <p:nvPr/>
        </p:nvCxnSpPr>
        <p:spPr>
          <a:xfrm>
            <a:off x="540258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直接箭头连接符 13">
            <a:extLst>
              <a:ext uri="{FF2B5EF4-FFF2-40B4-BE49-F238E27FC236}">
                <a16:creationId xmlns:a16="http://schemas.microsoft.com/office/drawing/2014/main" id="{749B34B3-A002-8388-5AE6-D22547ED444A}"/>
              </a:ext>
            </a:extLst>
          </p:cNvPr>
          <p:cNvCxnSpPr>
            <a:cxnSpLocks/>
          </p:cNvCxnSpPr>
          <p:nvPr/>
        </p:nvCxnSpPr>
        <p:spPr>
          <a:xfrm>
            <a:off x="628650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直接箭头连接符 14">
            <a:extLst>
              <a:ext uri="{FF2B5EF4-FFF2-40B4-BE49-F238E27FC236}">
                <a16:creationId xmlns:a16="http://schemas.microsoft.com/office/drawing/2014/main" id="{697E7F23-C2C5-C98D-859C-07E5AC4C5A3C}"/>
              </a:ext>
            </a:extLst>
          </p:cNvPr>
          <p:cNvCxnSpPr>
            <a:cxnSpLocks/>
          </p:cNvCxnSpPr>
          <p:nvPr/>
        </p:nvCxnSpPr>
        <p:spPr>
          <a:xfrm>
            <a:off x="798195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直接箭头连接符 15">
            <a:extLst>
              <a:ext uri="{FF2B5EF4-FFF2-40B4-BE49-F238E27FC236}">
                <a16:creationId xmlns:a16="http://schemas.microsoft.com/office/drawing/2014/main" id="{E98F97FE-6DD2-D730-A225-621941941548}"/>
              </a:ext>
            </a:extLst>
          </p:cNvPr>
          <p:cNvCxnSpPr>
            <a:cxnSpLocks/>
          </p:cNvCxnSpPr>
          <p:nvPr/>
        </p:nvCxnSpPr>
        <p:spPr>
          <a:xfrm>
            <a:off x="9723120" y="2872740"/>
            <a:ext cx="51435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直接连接符 21">
            <a:extLst>
              <a:ext uri="{FF2B5EF4-FFF2-40B4-BE49-F238E27FC236}">
                <a16:creationId xmlns:a16="http://schemas.microsoft.com/office/drawing/2014/main" id="{1FF7D491-6C95-7B58-48BF-0B9684392731}"/>
              </a:ext>
            </a:extLst>
          </p:cNvPr>
          <p:cNvCxnSpPr/>
          <p:nvPr/>
        </p:nvCxnSpPr>
        <p:spPr>
          <a:xfrm>
            <a:off x="177165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直接连接符 22">
            <a:extLst>
              <a:ext uri="{FF2B5EF4-FFF2-40B4-BE49-F238E27FC236}">
                <a16:creationId xmlns:a16="http://schemas.microsoft.com/office/drawing/2014/main" id="{303B5BEB-F9FF-0CFD-29F6-46DA493800D0}"/>
              </a:ext>
            </a:extLst>
          </p:cNvPr>
          <p:cNvCxnSpPr/>
          <p:nvPr/>
        </p:nvCxnSpPr>
        <p:spPr>
          <a:xfrm>
            <a:off x="312420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a:extLst>
              <a:ext uri="{FF2B5EF4-FFF2-40B4-BE49-F238E27FC236}">
                <a16:creationId xmlns:a16="http://schemas.microsoft.com/office/drawing/2014/main" id="{7853CEB1-53DE-4EF7-9627-F40CC277FA0D}"/>
              </a:ext>
            </a:extLst>
          </p:cNvPr>
          <p:cNvCxnSpPr/>
          <p:nvPr/>
        </p:nvCxnSpPr>
        <p:spPr>
          <a:xfrm>
            <a:off x="540258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直接连接符 24">
            <a:extLst>
              <a:ext uri="{FF2B5EF4-FFF2-40B4-BE49-F238E27FC236}">
                <a16:creationId xmlns:a16="http://schemas.microsoft.com/office/drawing/2014/main" id="{2758DE37-52B6-46FE-6035-9293B0D2193D}"/>
              </a:ext>
            </a:extLst>
          </p:cNvPr>
          <p:cNvCxnSpPr/>
          <p:nvPr/>
        </p:nvCxnSpPr>
        <p:spPr>
          <a:xfrm>
            <a:off x="628650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直接连接符 25">
            <a:extLst>
              <a:ext uri="{FF2B5EF4-FFF2-40B4-BE49-F238E27FC236}">
                <a16:creationId xmlns:a16="http://schemas.microsoft.com/office/drawing/2014/main" id="{A567280D-B276-CD23-EEED-695B8C6437D4}"/>
              </a:ext>
            </a:extLst>
          </p:cNvPr>
          <p:cNvCxnSpPr/>
          <p:nvPr/>
        </p:nvCxnSpPr>
        <p:spPr>
          <a:xfrm>
            <a:off x="798195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直接连接符 26">
            <a:extLst>
              <a:ext uri="{FF2B5EF4-FFF2-40B4-BE49-F238E27FC236}">
                <a16:creationId xmlns:a16="http://schemas.microsoft.com/office/drawing/2014/main" id="{484B0921-C61C-5E87-80E4-020A08E4AB95}"/>
              </a:ext>
            </a:extLst>
          </p:cNvPr>
          <p:cNvCxnSpPr/>
          <p:nvPr/>
        </p:nvCxnSpPr>
        <p:spPr>
          <a:xfrm>
            <a:off x="9723120" y="2366010"/>
            <a:ext cx="0" cy="1325880"/>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直接箭头连接符 34">
            <a:extLst>
              <a:ext uri="{FF2B5EF4-FFF2-40B4-BE49-F238E27FC236}">
                <a16:creationId xmlns:a16="http://schemas.microsoft.com/office/drawing/2014/main" id="{64FA1602-6D11-970A-4C44-D97453C23E48}"/>
              </a:ext>
            </a:extLst>
          </p:cNvPr>
          <p:cNvCxnSpPr>
            <a:cxnSpLocks/>
          </p:cNvCxnSpPr>
          <p:nvPr/>
        </p:nvCxnSpPr>
        <p:spPr>
          <a:xfrm flipH="1">
            <a:off x="260604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直接箭头连接符 37">
            <a:extLst>
              <a:ext uri="{FF2B5EF4-FFF2-40B4-BE49-F238E27FC236}">
                <a16:creationId xmlns:a16="http://schemas.microsoft.com/office/drawing/2014/main" id="{FDD9E27D-9E4A-BF74-79AB-920C75A8FC1F}"/>
              </a:ext>
            </a:extLst>
          </p:cNvPr>
          <p:cNvCxnSpPr>
            <a:cxnSpLocks/>
          </p:cNvCxnSpPr>
          <p:nvPr/>
        </p:nvCxnSpPr>
        <p:spPr>
          <a:xfrm flipH="1">
            <a:off x="371856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93BECE36-A3C7-3165-2781-076315D6336A}"/>
              </a:ext>
            </a:extLst>
          </p:cNvPr>
          <p:cNvCxnSpPr>
            <a:cxnSpLocks/>
          </p:cNvCxnSpPr>
          <p:nvPr/>
        </p:nvCxnSpPr>
        <p:spPr>
          <a:xfrm flipH="1">
            <a:off x="524637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0" name="直接箭头连接符 39">
            <a:extLst>
              <a:ext uri="{FF2B5EF4-FFF2-40B4-BE49-F238E27FC236}">
                <a16:creationId xmlns:a16="http://schemas.microsoft.com/office/drawing/2014/main" id="{FCAE60D4-BB3A-6B2E-C5D6-A770E82737E6}"/>
              </a:ext>
            </a:extLst>
          </p:cNvPr>
          <p:cNvCxnSpPr>
            <a:cxnSpLocks/>
          </p:cNvCxnSpPr>
          <p:nvPr/>
        </p:nvCxnSpPr>
        <p:spPr>
          <a:xfrm flipH="1">
            <a:off x="697611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1" name="直接箭头连接符 40">
            <a:extLst>
              <a:ext uri="{FF2B5EF4-FFF2-40B4-BE49-F238E27FC236}">
                <a16:creationId xmlns:a16="http://schemas.microsoft.com/office/drawing/2014/main" id="{BC46B129-BAEC-C5EF-6B92-595F52DF429B}"/>
              </a:ext>
            </a:extLst>
          </p:cNvPr>
          <p:cNvCxnSpPr>
            <a:cxnSpLocks/>
          </p:cNvCxnSpPr>
          <p:nvPr/>
        </p:nvCxnSpPr>
        <p:spPr>
          <a:xfrm flipH="1">
            <a:off x="826008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直接箭头连接符 41">
            <a:extLst>
              <a:ext uri="{FF2B5EF4-FFF2-40B4-BE49-F238E27FC236}">
                <a16:creationId xmlns:a16="http://schemas.microsoft.com/office/drawing/2014/main" id="{B309C2DF-12D7-D094-1083-9B34CF3CA5B7}"/>
              </a:ext>
            </a:extLst>
          </p:cNvPr>
          <p:cNvCxnSpPr>
            <a:cxnSpLocks/>
          </p:cNvCxnSpPr>
          <p:nvPr/>
        </p:nvCxnSpPr>
        <p:spPr>
          <a:xfrm flipH="1">
            <a:off x="9814560" y="391668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3" name="直接箭头连接符 42">
            <a:extLst>
              <a:ext uri="{FF2B5EF4-FFF2-40B4-BE49-F238E27FC236}">
                <a16:creationId xmlns:a16="http://schemas.microsoft.com/office/drawing/2014/main" id="{4BF143AB-E894-91B1-AB2F-CF8B4008008F}"/>
              </a:ext>
            </a:extLst>
          </p:cNvPr>
          <p:cNvCxnSpPr>
            <a:cxnSpLocks/>
          </p:cNvCxnSpPr>
          <p:nvPr/>
        </p:nvCxnSpPr>
        <p:spPr>
          <a:xfrm flipH="1">
            <a:off x="10999470" y="3950970"/>
            <a:ext cx="67056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直接连接符 44">
            <a:extLst>
              <a:ext uri="{FF2B5EF4-FFF2-40B4-BE49-F238E27FC236}">
                <a16:creationId xmlns:a16="http://schemas.microsoft.com/office/drawing/2014/main" id="{3D7F44B2-229E-06CC-F951-E8E94BF823F2}"/>
              </a:ext>
            </a:extLst>
          </p:cNvPr>
          <p:cNvCxnSpPr>
            <a:cxnSpLocks/>
          </p:cNvCxnSpPr>
          <p:nvPr/>
        </p:nvCxnSpPr>
        <p:spPr>
          <a:xfrm>
            <a:off x="3276600" y="4377690"/>
            <a:ext cx="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直接连接符 47">
            <a:extLst>
              <a:ext uri="{FF2B5EF4-FFF2-40B4-BE49-F238E27FC236}">
                <a16:creationId xmlns:a16="http://schemas.microsoft.com/office/drawing/2014/main" id="{58CB0050-CE35-7D81-AAEA-314C9477211C}"/>
              </a:ext>
            </a:extLst>
          </p:cNvPr>
          <p:cNvCxnSpPr>
            <a:cxnSpLocks/>
          </p:cNvCxnSpPr>
          <p:nvPr/>
        </p:nvCxnSpPr>
        <p:spPr>
          <a:xfrm>
            <a:off x="327660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直接连接符 49">
            <a:extLst>
              <a:ext uri="{FF2B5EF4-FFF2-40B4-BE49-F238E27FC236}">
                <a16:creationId xmlns:a16="http://schemas.microsoft.com/office/drawing/2014/main" id="{E71E5CDF-239F-66C3-9292-017F05867484}"/>
              </a:ext>
            </a:extLst>
          </p:cNvPr>
          <p:cNvCxnSpPr>
            <a:cxnSpLocks/>
          </p:cNvCxnSpPr>
          <p:nvPr/>
        </p:nvCxnSpPr>
        <p:spPr>
          <a:xfrm>
            <a:off x="438912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直接连接符 50">
            <a:extLst>
              <a:ext uri="{FF2B5EF4-FFF2-40B4-BE49-F238E27FC236}">
                <a16:creationId xmlns:a16="http://schemas.microsoft.com/office/drawing/2014/main" id="{C77F2CDA-A429-038D-CB4F-9FB671B7F0B5}"/>
              </a:ext>
            </a:extLst>
          </p:cNvPr>
          <p:cNvCxnSpPr>
            <a:cxnSpLocks/>
          </p:cNvCxnSpPr>
          <p:nvPr/>
        </p:nvCxnSpPr>
        <p:spPr>
          <a:xfrm>
            <a:off x="591693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2" name="直接连接符 51">
            <a:extLst>
              <a:ext uri="{FF2B5EF4-FFF2-40B4-BE49-F238E27FC236}">
                <a16:creationId xmlns:a16="http://schemas.microsoft.com/office/drawing/2014/main" id="{C40240DF-FB9D-B3D2-3148-651E4585A472}"/>
              </a:ext>
            </a:extLst>
          </p:cNvPr>
          <p:cNvCxnSpPr>
            <a:cxnSpLocks/>
          </p:cNvCxnSpPr>
          <p:nvPr/>
        </p:nvCxnSpPr>
        <p:spPr>
          <a:xfrm>
            <a:off x="764667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3" name="直接连接符 52">
            <a:extLst>
              <a:ext uri="{FF2B5EF4-FFF2-40B4-BE49-F238E27FC236}">
                <a16:creationId xmlns:a16="http://schemas.microsoft.com/office/drawing/2014/main" id="{BB67B283-568B-09E2-04EC-CEAAD28C8230}"/>
              </a:ext>
            </a:extLst>
          </p:cNvPr>
          <p:cNvCxnSpPr>
            <a:cxnSpLocks/>
          </p:cNvCxnSpPr>
          <p:nvPr/>
        </p:nvCxnSpPr>
        <p:spPr>
          <a:xfrm>
            <a:off x="893064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DE9196C5-0400-4C0F-D01D-AB2B74BB6B26}"/>
              </a:ext>
            </a:extLst>
          </p:cNvPr>
          <p:cNvCxnSpPr>
            <a:cxnSpLocks/>
          </p:cNvCxnSpPr>
          <p:nvPr/>
        </p:nvCxnSpPr>
        <p:spPr>
          <a:xfrm>
            <a:off x="10485120" y="3151188"/>
            <a:ext cx="0" cy="952182"/>
          </a:xfrm>
          <a:prstGeom prst="line">
            <a:avLst/>
          </a:prstGeom>
        </p:spPr>
        <p:style>
          <a:lnRef idx="3">
            <a:schemeClr val="accent6"/>
          </a:lnRef>
          <a:fillRef idx="0">
            <a:schemeClr val="accent6"/>
          </a:fillRef>
          <a:effectRef idx="2">
            <a:schemeClr val="accent6"/>
          </a:effectRef>
          <a:fontRef idx="minor">
            <a:schemeClr val="tx1"/>
          </a:fontRef>
        </p:style>
      </p:cxnSp>
      <p:cxnSp>
        <p:nvCxnSpPr>
          <p:cNvPr id="56" name="直接连接符 55">
            <a:extLst>
              <a:ext uri="{FF2B5EF4-FFF2-40B4-BE49-F238E27FC236}">
                <a16:creationId xmlns:a16="http://schemas.microsoft.com/office/drawing/2014/main" id="{FD3A92F3-0C16-5B84-C3BF-90D4158A3DE1}"/>
              </a:ext>
            </a:extLst>
          </p:cNvPr>
          <p:cNvCxnSpPr>
            <a:cxnSpLocks/>
          </p:cNvCxnSpPr>
          <p:nvPr/>
        </p:nvCxnSpPr>
        <p:spPr>
          <a:xfrm>
            <a:off x="11631930" y="3143568"/>
            <a:ext cx="0" cy="952182"/>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961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9CB1C-5C16-CB33-813C-D88AB5A94C6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02CD7CAB-528C-DE40-C81F-518D3FAEDA0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CA1FA24-9499-B9C8-046E-5FA98E8C8266}"/>
              </a:ext>
            </a:extLst>
          </p:cNvPr>
          <p:cNvPicPr>
            <a:picLocks noChangeAspect="1"/>
          </p:cNvPicPr>
          <p:nvPr/>
        </p:nvPicPr>
        <p:blipFill>
          <a:blip r:embed="rId2"/>
          <a:stretch>
            <a:fillRect/>
          </a:stretch>
        </p:blipFill>
        <p:spPr>
          <a:xfrm>
            <a:off x="838200" y="10478"/>
            <a:ext cx="8336280" cy="6593461"/>
          </a:xfrm>
          <a:prstGeom prst="rect">
            <a:avLst/>
          </a:prstGeom>
        </p:spPr>
      </p:pic>
    </p:spTree>
    <p:extLst>
      <p:ext uri="{BB962C8B-B14F-4D97-AF65-F5344CB8AC3E}">
        <p14:creationId xmlns:p14="http://schemas.microsoft.com/office/powerpoint/2010/main" val="3852451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52138-0049-67F6-9719-3DC542324CD3}"/>
              </a:ext>
            </a:extLst>
          </p:cNvPr>
          <p:cNvSpPr>
            <a:spLocks noGrp="1"/>
          </p:cNvSpPr>
          <p:nvPr>
            <p:ph type="title"/>
          </p:nvPr>
        </p:nvSpPr>
        <p:spPr/>
        <p:txBody>
          <a:bodyPr/>
          <a:lstStyle/>
          <a:p>
            <a:r>
              <a:rPr lang="en-US" altLang="zh-CN" dirty="0"/>
              <a:t>G-</a:t>
            </a:r>
            <a:r>
              <a:rPr lang="zh-CN" altLang="en-US" dirty="0"/>
              <a:t>智乃与模数</a:t>
            </a:r>
          </a:p>
        </p:txBody>
      </p:sp>
      <p:sp>
        <p:nvSpPr>
          <p:cNvPr id="3" name="内容占位符 2">
            <a:extLst>
              <a:ext uri="{FF2B5EF4-FFF2-40B4-BE49-F238E27FC236}">
                <a16:creationId xmlns:a16="http://schemas.microsoft.com/office/drawing/2014/main" id="{7B318222-B9FF-7074-C16F-69DFF3BFDF74}"/>
              </a:ext>
            </a:extLst>
          </p:cNvPr>
          <p:cNvSpPr>
            <a:spLocks noGrp="1"/>
          </p:cNvSpPr>
          <p:nvPr>
            <p:ph idx="1"/>
          </p:nvPr>
        </p:nvSpPr>
        <p:spPr/>
        <p:txBody>
          <a:bodyPr/>
          <a:lstStyle/>
          <a:p>
            <a:r>
              <a:rPr lang="zh-CN" altLang="en-US" dirty="0"/>
              <a:t>模运算，又称取余运算，常用 </a:t>
            </a:r>
            <a:r>
              <a:rPr lang="en-US" altLang="zh-CN" dirty="0"/>
              <a:t>a mod b=c</a:t>
            </a:r>
            <a:r>
              <a:rPr lang="zh-CN" altLang="en-US" dirty="0"/>
              <a:t>来表示 </a:t>
            </a:r>
            <a:r>
              <a:rPr lang="en-US" altLang="zh-CN" dirty="0"/>
              <a:t>a </a:t>
            </a:r>
            <a:r>
              <a:rPr lang="zh-CN" altLang="en-US" dirty="0"/>
              <a:t>除以 </a:t>
            </a:r>
            <a:r>
              <a:rPr lang="en-US" altLang="zh-CN" dirty="0"/>
              <a:t>b </a:t>
            </a:r>
            <a:r>
              <a:rPr lang="zh-CN" altLang="en-US" dirty="0"/>
              <a:t>的余数是 </a:t>
            </a:r>
            <a:r>
              <a:rPr lang="en-US" altLang="zh-CN" dirty="0"/>
              <a:t>c</a:t>
            </a:r>
            <a:r>
              <a:rPr lang="zh-CN" altLang="en-US" dirty="0"/>
              <a:t>。</a:t>
            </a:r>
            <a:endParaRPr lang="en-US" altLang="zh-CN" dirty="0"/>
          </a:p>
          <a:p>
            <a:r>
              <a:rPr lang="zh-CN" altLang="en-US" dirty="0"/>
              <a:t>现在有一个正整数 </a:t>
            </a:r>
            <a:r>
              <a:rPr lang="en-US" altLang="zh-CN" dirty="0"/>
              <a:t>n</a:t>
            </a:r>
            <a:r>
              <a:rPr lang="zh-CN" altLang="en-US" dirty="0"/>
              <a:t>，选择所有不大于 </a:t>
            </a:r>
            <a:r>
              <a:rPr lang="en-US" altLang="zh-CN" dirty="0"/>
              <a:t>n </a:t>
            </a:r>
            <a:r>
              <a:rPr lang="zh-CN" altLang="en-US" dirty="0"/>
              <a:t>的正整数 </a:t>
            </a:r>
            <a:r>
              <a:rPr lang="en-US" altLang="zh-CN" dirty="0" err="1"/>
              <a:t>i</a:t>
            </a:r>
            <a:r>
              <a:rPr lang="en-US" altLang="zh-CN" dirty="0"/>
              <a:t> </a:t>
            </a:r>
            <a:r>
              <a:rPr lang="zh-CN" altLang="en-US" dirty="0"/>
              <a:t>分别让 </a:t>
            </a:r>
            <a:r>
              <a:rPr lang="en-US" altLang="zh-CN" dirty="0"/>
              <a:t>n </a:t>
            </a:r>
            <a:r>
              <a:rPr lang="zh-CN" altLang="en-US" dirty="0"/>
              <a:t>取余 </a:t>
            </a:r>
            <a:r>
              <a:rPr lang="en-US" altLang="zh-CN" dirty="0" err="1"/>
              <a:t>i</a:t>
            </a:r>
            <a:r>
              <a:rPr lang="zh-CN" altLang="en-US" dirty="0"/>
              <a:t>，将得到的结果从大到小降序排序，得到的新序列为 </a:t>
            </a:r>
            <a:r>
              <a:rPr lang="en-US" altLang="zh-CN" dirty="0"/>
              <a:t>a</a:t>
            </a:r>
            <a:br>
              <a:rPr lang="zh-CN" altLang="en-US" dirty="0"/>
            </a:br>
            <a:r>
              <a:rPr lang="zh-CN" altLang="en-US" dirty="0"/>
              <a:t>智乃想要知道该余数序列降序排序后，前 </a:t>
            </a:r>
            <a:r>
              <a:rPr lang="en-US" altLang="zh-CN" dirty="0"/>
              <a:t>k </a:t>
            </a:r>
            <a:r>
              <a:rPr lang="zh-CN" altLang="en-US" dirty="0"/>
              <a:t>项的和，请你帮助她求出。</a:t>
            </a:r>
          </a:p>
          <a:p>
            <a:endParaRPr lang="zh-CN" altLang="en-US" dirty="0"/>
          </a:p>
        </p:txBody>
      </p:sp>
      <p:pic>
        <p:nvPicPr>
          <p:cNvPr id="5" name="图片 4">
            <a:extLst>
              <a:ext uri="{FF2B5EF4-FFF2-40B4-BE49-F238E27FC236}">
                <a16:creationId xmlns:a16="http://schemas.microsoft.com/office/drawing/2014/main" id="{4B22E966-6160-73A8-6470-B8C6BC2034FD}"/>
              </a:ext>
            </a:extLst>
          </p:cNvPr>
          <p:cNvPicPr>
            <a:picLocks noChangeAspect="1"/>
          </p:cNvPicPr>
          <p:nvPr/>
        </p:nvPicPr>
        <p:blipFill>
          <a:blip r:embed="rId2"/>
          <a:stretch>
            <a:fillRect/>
          </a:stretch>
        </p:blipFill>
        <p:spPr>
          <a:xfrm>
            <a:off x="2457450" y="4196283"/>
            <a:ext cx="5298757" cy="2484479"/>
          </a:xfrm>
          <a:prstGeom prst="rect">
            <a:avLst/>
          </a:prstGeom>
        </p:spPr>
      </p:pic>
    </p:spTree>
    <p:extLst>
      <p:ext uri="{BB962C8B-B14F-4D97-AF65-F5344CB8AC3E}">
        <p14:creationId xmlns:p14="http://schemas.microsoft.com/office/powerpoint/2010/main" val="1619142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8DE4A-4919-BCE9-2C21-F55CE421329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E28E7CAB-6481-AE23-48C2-B98D74D95CBA}"/>
              </a:ext>
            </a:extLst>
          </p:cNvPr>
          <p:cNvSpPr>
            <a:spLocks noGrp="1"/>
          </p:cNvSpPr>
          <p:nvPr>
            <p:ph idx="1"/>
          </p:nvPr>
        </p:nvSpPr>
        <p:spPr/>
        <p:txBody>
          <a:bodyPr/>
          <a:lstStyle/>
          <a:p>
            <a:r>
              <a:rPr lang="en-US" altLang="zh-CN" dirty="0"/>
              <a:t>N=20</a:t>
            </a:r>
          </a:p>
          <a:p>
            <a:r>
              <a:rPr lang="en-US" altLang="zh-CN" dirty="0"/>
              <a:t>20 % 20 </a:t>
            </a:r>
          </a:p>
          <a:p>
            <a:r>
              <a:rPr lang="en-US" altLang="zh-CN" dirty="0"/>
              <a:t>20 % 10</a:t>
            </a:r>
          </a:p>
          <a:p>
            <a:r>
              <a:rPr lang="en-US" altLang="zh-CN" dirty="0"/>
              <a:t>20 % 5</a:t>
            </a:r>
          </a:p>
          <a:p>
            <a:r>
              <a:rPr lang="en-US" altLang="zh-CN" dirty="0"/>
              <a:t>20 % 4</a:t>
            </a:r>
          </a:p>
          <a:p>
            <a:r>
              <a:rPr lang="en-US" altLang="zh-CN" dirty="0"/>
              <a:t>20 % 2</a:t>
            </a:r>
          </a:p>
          <a:p>
            <a:r>
              <a:rPr lang="en-US" altLang="zh-CN" dirty="0"/>
              <a:t>20 % 1</a:t>
            </a:r>
            <a:endParaRPr lang="zh-CN" altLang="en-US" dirty="0"/>
          </a:p>
        </p:txBody>
      </p:sp>
    </p:spTree>
    <p:extLst>
      <p:ext uri="{BB962C8B-B14F-4D97-AF65-F5344CB8AC3E}">
        <p14:creationId xmlns:p14="http://schemas.microsoft.com/office/powerpoint/2010/main" val="304752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8B535B-9DB0-CD9B-AB37-8D541C37F7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6DE55E-7247-C16C-9ABD-459EDE327F5D}"/>
              </a:ext>
            </a:extLst>
          </p:cNvPr>
          <p:cNvSpPr>
            <a:spLocks noGrp="1"/>
          </p:cNvSpPr>
          <p:nvPr>
            <p:ph idx="1"/>
          </p:nvPr>
        </p:nvSpPr>
        <p:spPr/>
        <p:txBody>
          <a:bodyPr/>
          <a:lstStyle/>
          <a:p>
            <a:r>
              <a:rPr lang="en-US" altLang="zh-CN" dirty="0"/>
              <a:t>N=100</a:t>
            </a:r>
          </a:p>
          <a:p>
            <a:r>
              <a:rPr lang="en-US" altLang="zh-CN" dirty="0"/>
              <a:t>100 %100</a:t>
            </a:r>
          </a:p>
          <a:p>
            <a:r>
              <a:rPr lang="en-US" altLang="zh-CN" dirty="0"/>
              <a:t>100 % 50</a:t>
            </a:r>
          </a:p>
          <a:p>
            <a:r>
              <a:rPr lang="en-US" altLang="zh-CN" dirty="0"/>
              <a:t>100 % 20</a:t>
            </a:r>
          </a:p>
          <a:p>
            <a:r>
              <a:rPr lang="en-US" altLang="zh-CN" dirty="0"/>
              <a:t>100 % 10</a:t>
            </a:r>
            <a:endParaRPr lang="zh-CN" altLang="en-US" dirty="0"/>
          </a:p>
        </p:txBody>
      </p:sp>
    </p:spTree>
    <p:extLst>
      <p:ext uri="{BB962C8B-B14F-4D97-AF65-F5344CB8AC3E}">
        <p14:creationId xmlns:p14="http://schemas.microsoft.com/office/powerpoint/2010/main" val="2565199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00124-EA6D-3FDB-BF10-8191EA5E4C80}"/>
              </a:ext>
            </a:extLst>
          </p:cNvPr>
          <p:cNvSpPr>
            <a:spLocks noGrp="1"/>
          </p:cNvSpPr>
          <p:nvPr>
            <p:ph type="title"/>
          </p:nvPr>
        </p:nvSpPr>
        <p:spPr/>
        <p:txBody>
          <a:bodyPr/>
          <a:lstStyle/>
          <a:p>
            <a:r>
              <a:rPr lang="zh-CN" altLang="en-US" dirty="0"/>
              <a:t>补充知识：数论分块</a:t>
            </a:r>
            <a:r>
              <a:rPr lang="en-US" altLang="zh-CN" dirty="0"/>
              <a:t>/</a:t>
            </a:r>
            <a:r>
              <a:rPr lang="zh-CN" altLang="en-US" dirty="0"/>
              <a:t>根号分块</a:t>
            </a:r>
          </a:p>
        </p:txBody>
      </p:sp>
      <p:sp>
        <p:nvSpPr>
          <p:cNvPr id="3" name="内容占位符 2">
            <a:extLst>
              <a:ext uri="{FF2B5EF4-FFF2-40B4-BE49-F238E27FC236}">
                <a16:creationId xmlns:a16="http://schemas.microsoft.com/office/drawing/2014/main" id="{C882D91F-F4F2-B38B-2E80-C7B7D1CCDCFD}"/>
              </a:ext>
            </a:extLst>
          </p:cNvPr>
          <p:cNvSpPr>
            <a:spLocks noGrp="1"/>
          </p:cNvSpPr>
          <p:nvPr>
            <p:ph idx="1"/>
          </p:nvPr>
        </p:nvSpPr>
        <p:spPr/>
        <p:txBody>
          <a:bodyPr/>
          <a:lstStyle/>
          <a:p>
            <a:r>
              <a:rPr lang="en-US" altLang="zh-CN" dirty="0">
                <a:hlinkClick r:id="rId2"/>
              </a:rPr>
              <a:t>https://ac.nowcoder.com/acm/problem/17450</a:t>
            </a:r>
            <a:endParaRPr lang="en-US" altLang="zh-CN" dirty="0"/>
          </a:p>
          <a:p>
            <a:r>
              <a:rPr lang="en-US" altLang="zh-CN" dirty="0"/>
              <a:t>q</a:t>
            </a:r>
            <a:r>
              <a:rPr lang="zh-CN" altLang="en-US" dirty="0"/>
              <a:t>次询问，每次给一个</a:t>
            </a:r>
            <a:r>
              <a:rPr lang="en-US" altLang="zh-CN" dirty="0"/>
              <a:t>x</a:t>
            </a:r>
            <a:r>
              <a:rPr lang="zh-CN" altLang="en-US" dirty="0"/>
              <a:t>，问</a:t>
            </a:r>
            <a:r>
              <a:rPr lang="en-US" altLang="zh-CN" dirty="0"/>
              <a:t>1</a:t>
            </a:r>
            <a:r>
              <a:rPr lang="zh-CN" altLang="en-US" dirty="0"/>
              <a:t>到</a:t>
            </a:r>
            <a:r>
              <a:rPr lang="en-US" altLang="zh-CN" dirty="0"/>
              <a:t>x</a:t>
            </a:r>
            <a:r>
              <a:rPr lang="zh-CN" altLang="en-US" dirty="0"/>
              <a:t>的因数个数的和。</a:t>
            </a:r>
          </a:p>
        </p:txBody>
      </p:sp>
    </p:spTree>
    <p:extLst>
      <p:ext uri="{BB962C8B-B14F-4D97-AF65-F5344CB8AC3E}">
        <p14:creationId xmlns:p14="http://schemas.microsoft.com/office/powerpoint/2010/main" val="857609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56C02-2F44-FFD6-B8DC-09C84D3F637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C799C5-3724-FC37-2B43-9C0E8BBD8CAE}"/>
              </a:ext>
            </a:extLst>
          </p:cNvPr>
          <p:cNvSpPr>
            <a:spLocks noGrp="1"/>
          </p:cNvSpPr>
          <p:nvPr>
            <p:ph idx="1"/>
          </p:nvPr>
        </p:nvSpPr>
        <p:spPr/>
        <p:txBody>
          <a:bodyPr/>
          <a:lstStyle/>
          <a:p>
            <a:r>
              <a:rPr lang="zh-CN" altLang="en-US" dirty="0"/>
              <a:t>再送一个题</a:t>
            </a:r>
            <a:endParaRPr lang="en-US" altLang="zh-CN" dirty="0"/>
          </a:p>
          <a:p>
            <a:r>
              <a:rPr lang="en-US" altLang="zh-CN" dirty="0"/>
              <a:t>https://ac.nowcoder.com/discuss/399522</a:t>
            </a:r>
          </a:p>
          <a:p>
            <a:endParaRPr lang="zh-CN" altLang="en-US" dirty="0"/>
          </a:p>
        </p:txBody>
      </p:sp>
    </p:spTree>
    <p:extLst>
      <p:ext uri="{BB962C8B-B14F-4D97-AF65-F5344CB8AC3E}">
        <p14:creationId xmlns:p14="http://schemas.microsoft.com/office/powerpoint/2010/main" val="448260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42A87-A322-EA14-6701-7A6AD205C2C3}"/>
              </a:ext>
            </a:extLst>
          </p:cNvPr>
          <p:cNvSpPr>
            <a:spLocks noGrp="1"/>
          </p:cNvSpPr>
          <p:nvPr>
            <p:ph type="title"/>
          </p:nvPr>
        </p:nvSpPr>
        <p:spPr/>
        <p:txBody>
          <a:bodyPr/>
          <a:lstStyle/>
          <a:p>
            <a:r>
              <a:rPr lang="en-US" altLang="zh-CN" dirty="0"/>
              <a:t>K-</a:t>
            </a:r>
            <a:r>
              <a:rPr lang="zh-CN" altLang="en-US" dirty="0"/>
              <a:t>智乃的逆序数</a:t>
            </a:r>
          </a:p>
        </p:txBody>
      </p:sp>
      <p:sp>
        <p:nvSpPr>
          <p:cNvPr id="3" name="内容占位符 2">
            <a:extLst>
              <a:ext uri="{FF2B5EF4-FFF2-40B4-BE49-F238E27FC236}">
                <a16:creationId xmlns:a16="http://schemas.microsoft.com/office/drawing/2014/main" id="{D69D87EC-39CF-BB57-85C0-6E0DC3BD92A3}"/>
              </a:ext>
            </a:extLst>
          </p:cNvPr>
          <p:cNvSpPr>
            <a:spLocks noGrp="1"/>
          </p:cNvSpPr>
          <p:nvPr>
            <p:ph idx="1"/>
          </p:nvPr>
        </p:nvSpPr>
        <p:spPr/>
        <p:txBody>
          <a:bodyPr>
            <a:normAutofit/>
          </a:bodyPr>
          <a:lstStyle/>
          <a:p>
            <a:r>
              <a:rPr lang="zh-CN" altLang="en-US" dirty="0"/>
              <a:t>定义一个序列是“紧密”的，当且仅当序列从小到大排序后，相邻数字的差值是 </a:t>
            </a:r>
            <a:r>
              <a:rPr lang="en-US" altLang="zh-CN" dirty="0"/>
              <a:t>1</a:t>
            </a:r>
          </a:p>
          <a:p>
            <a:r>
              <a:rPr lang="zh-CN" altLang="en-US" dirty="0"/>
              <a:t>智乃给你 </a:t>
            </a:r>
            <a:r>
              <a:rPr lang="en-US" altLang="zh-CN" dirty="0"/>
              <a:t>n</a:t>
            </a:r>
            <a:r>
              <a:rPr lang="zh-CN" altLang="en-US" dirty="0"/>
              <a:t>个互不相交的“紧密”序列，请你构造一个长度为 </a:t>
            </a:r>
            <a:r>
              <a:rPr lang="en-US" altLang="zh-CN" dirty="0"/>
              <a:t>n </a:t>
            </a:r>
            <a:r>
              <a:rPr lang="zh-CN" altLang="en-US" dirty="0"/>
              <a:t>个序列的长度之和的新序列，要求新序列只能由这 </a:t>
            </a:r>
            <a:r>
              <a:rPr lang="en-US" altLang="zh-CN" dirty="0"/>
              <a:t>n </a:t>
            </a:r>
            <a:r>
              <a:rPr lang="zh-CN" altLang="en-US" dirty="0"/>
              <a:t>个“紧密”序列中出现的元素组成，要求每个元素都被使用到且仅使用一次，同时要求新序列包含这 </a:t>
            </a:r>
            <a:r>
              <a:rPr lang="en-US" altLang="zh-CN" dirty="0"/>
              <a:t>n </a:t>
            </a:r>
            <a:r>
              <a:rPr lang="zh-CN" altLang="en-US" dirty="0"/>
              <a:t>个“紧密”序列作为子序列，逆序数恰好为 </a:t>
            </a:r>
            <a:r>
              <a:rPr lang="en-US" altLang="zh-CN" dirty="0"/>
              <a:t>k</a:t>
            </a:r>
            <a:r>
              <a:rPr lang="zh-CN" altLang="en-US" dirty="0"/>
              <a:t>。</a:t>
            </a:r>
            <a:endParaRPr lang="en-US" altLang="zh-CN" dirty="0"/>
          </a:p>
          <a:p>
            <a:r>
              <a:rPr lang="zh-CN" altLang="en-US" dirty="0"/>
              <a:t>你可以认为是要求你将它们放在一起同时排序，并且保留在原序列的相对顺序，如果本来不属于同一序列，则它们之间没有限制。</a:t>
            </a:r>
          </a:p>
        </p:txBody>
      </p:sp>
    </p:spTree>
    <p:extLst>
      <p:ext uri="{BB962C8B-B14F-4D97-AF65-F5344CB8AC3E}">
        <p14:creationId xmlns:p14="http://schemas.microsoft.com/office/powerpoint/2010/main" val="1402415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4DEF3-F8B3-0C2F-B175-37A007974277}"/>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339FB1C5-89AD-1023-202A-3E1304240D54}"/>
              </a:ext>
            </a:extLst>
          </p:cNvPr>
          <p:cNvGraphicFramePr>
            <a:graphicFrameLocks noGrp="1"/>
          </p:cNvGraphicFramePr>
          <p:nvPr>
            <p:ph idx="1"/>
            <p:extLst>
              <p:ext uri="{D42A27DB-BD31-4B8C-83A1-F6EECF244321}">
                <p14:modId xmlns:p14="http://schemas.microsoft.com/office/powerpoint/2010/main" val="1659418203"/>
              </p:ext>
            </p:extLst>
          </p:nvPr>
        </p:nvGraphicFramePr>
        <p:xfrm>
          <a:off x="1458685" y="1301115"/>
          <a:ext cx="9013372" cy="5191760"/>
        </p:xfrm>
        <a:graphic>
          <a:graphicData uri="http://schemas.openxmlformats.org/drawingml/2006/table">
            <a:tbl>
              <a:tblPr firstRow="1" firstCol="1" bandRow="1">
                <a:tableStyleId>{5C22544A-7EE6-4342-B048-85BDC9FD1C3A}</a:tableStyleId>
              </a:tblPr>
              <a:tblGrid>
                <a:gridCol w="3799115">
                  <a:extLst>
                    <a:ext uri="{9D8B030D-6E8A-4147-A177-3AD203B41FA5}">
                      <a16:colId xmlns:a16="http://schemas.microsoft.com/office/drawing/2014/main" val="1290128605"/>
                    </a:ext>
                  </a:extLst>
                </a:gridCol>
                <a:gridCol w="1051455">
                  <a:extLst>
                    <a:ext uri="{9D8B030D-6E8A-4147-A177-3AD203B41FA5}">
                      <a16:colId xmlns:a16="http://schemas.microsoft.com/office/drawing/2014/main" val="2216686243"/>
                    </a:ext>
                  </a:extLst>
                </a:gridCol>
                <a:gridCol w="4162802">
                  <a:extLst>
                    <a:ext uri="{9D8B030D-6E8A-4147-A177-3AD203B41FA5}">
                      <a16:colId xmlns:a16="http://schemas.microsoft.com/office/drawing/2014/main" val="1296524630"/>
                    </a:ext>
                  </a:extLst>
                </a:gridCol>
              </a:tblGrid>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328977595"/>
                  </a:ext>
                </a:extLst>
              </a:tr>
              <a:tr h="370840">
                <a:tc>
                  <a:txBody>
                    <a:bodyPr/>
                    <a:lstStyle/>
                    <a:p>
                      <a:r>
                        <a:rPr lang="en-US" altLang="zh-CN" sz="1800" dirty="0">
                          <a:solidFill>
                            <a:schemeClr val="bg1"/>
                          </a:solidFill>
                          <a:latin typeface="思源黑体 Normal" panose="020B0400000000000000" pitchFamily="34" charset="-128"/>
                          <a:ea typeface="思源黑体 Normal" panose="020B0400000000000000" pitchFamily="34" charset="-128"/>
                        </a:rPr>
                        <a:t>M </a:t>
                      </a:r>
                      <a:r>
                        <a:rPr lang="zh-CN" altLang="en-US" sz="1800" dirty="0">
                          <a:solidFill>
                            <a:schemeClr val="bg1"/>
                          </a:solidFill>
                          <a:latin typeface="思源黑体 Normal" panose="020B0400000000000000" pitchFamily="34" charset="-128"/>
                          <a:ea typeface="思源黑体 Normal" panose="020B0400000000000000" pitchFamily="34" charset="-128"/>
                        </a:rPr>
                        <a:t>智乃的牛题</a:t>
                      </a:r>
                      <a:endParaRPr lang="zh-CN" altLang="en-US" dirty="0"/>
                    </a:p>
                  </a:txBody>
                  <a:tcPr/>
                </a:tc>
                <a:tc>
                  <a:txBody>
                    <a:bodyPr/>
                    <a:lstStyle/>
                    <a:p>
                      <a:r>
                        <a:rPr lang="zh-CN" altLang="en-US" dirty="0"/>
                        <a:t>签到</a:t>
                      </a:r>
                    </a:p>
                  </a:txBody>
                  <a:tcPr/>
                </a:tc>
                <a:tc>
                  <a:txBody>
                    <a:bodyPr/>
                    <a:lstStyle/>
                    <a:p>
                      <a:endParaRPr lang="zh-CN" altLang="en-US" dirty="0"/>
                    </a:p>
                  </a:txBody>
                  <a:tcPr/>
                </a:tc>
                <a:extLst>
                  <a:ext uri="{0D108BD9-81ED-4DB2-BD59-A6C34878D82A}">
                    <a16:rowId xmlns:a16="http://schemas.microsoft.com/office/drawing/2014/main" val="840452902"/>
                  </a:ext>
                </a:extLst>
              </a:tr>
              <a:tr h="370840">
                <a:tc>
                  <a:txBody>
                    <a:bodyPr/>
                    <a:lstStyle/>
                    <a:p>
                      <a:r>
                        <a:rPr lang="en-US" altLang="zh-CN" dirty="0"/>
                        <a:t>A </a:t>
                      </a:r>
                      <a:r>
                        <a:rPr lang="zh-CN" altLang="en-US" dirty="0"/>
                        <a:t>智乃的博弈游戏</a:t>
                      </a:r>
                    </a:p>
                  </a:txBody>
                  <a:tcPr/>
                </a:tc>
                <a:tc>
                  <a:txBody>
                    <a:bodyPr/>
                    <a:lstStyle/>
                    <a:p>
                      <a:r>
                        <a:rPr lang="zh-CN" altLang="en-US" dirty="0"/>
                        <a:t>签到</a:t>
                      </a:r>
                    </a:p>
                  </a:txBody>
                  <a:tcPr/>
                </a:tc>
                <a:tc>
                  <a:txBody>
                    <a:bodyPr/>
                    <a:lstStyle/>
                    <a:p>
                      <a:r>
                        <a:rPr lang="zh-CN" altLang="en-US" dirty="0"/>
                        <a:t>博弈，奇偶性</a:t>
                      </a:r>
                    </a:p>
                  </a:txBody>
                  <a:tcPr/>
                </a:tc>
                <a:extLst>
                  <a:ext uri="{0D108BD9-81ED-4DB2-BD59-A6C34878D82A}">
                    <a16:rowId xmlns:a16="http://schemas.microsoft.com/office/drawing/2014/main" val="1562278223"/>
                  </a:ext>
                </a:extLst>
              </a:tr>
              <a:tr h="370840">
                <a:tc>
                  <a:txBody>
                    <a:bodyPr/>
                    <a:lstStyle/>
                    <a:p>
                      <a:r>
                        <a:rPr lang="en-US" altLang="zh-CN" sz="1800" dirty="0">
                          <a:solidFill>
                            <a:schemeClr val="bg1"/>
                          </a:solidFill>
                          <a:latin typeface="思源黑体 Normal" panose="020B0400000000000000" pitchFamily="34" charset="-128"/>
                          <a:ea typeface="思源黑体 Normal" panose="020B0400000000000000" pitchFamily="34" charset="-128"/>
                        </a:rPr>
                        <a:t>F</a:t>
                      </a:r>
                      <a:r>
                        <a:rPr lang="zh-CN" altLang="en-US" sz="1800" dirty="0">
                          <a:solidFill>
                            <a:schemeClr val="bg1"/>
                          </a:solidFill>
                          <a:latin typeface="思源黑体 Normal" panose="020B0400000000000000" pitchFamily="34" charset="-128"/>
                          <a:ea typeface="思源黑体 Normal" panose="020B0400000000000000" pitchFamily="34" charset="-128"/>
                        </a:rPr>
                        <a:t> 智乃的捉迷藏</a:t>
                      </a:r>
                      <a:endParaRPr lang="zh-CN" altLang="en-US" dirty="0"/>
                    </a:p>
                  </a:txBody>
                  <a:tcPr/>
                </a:tc>
                <a:tc>
                  <a:txBody>
                    <a:bodyPr/>
                    <a:lstStyle/>
                    <a:p>
                      <a:r>
                        <a:rPr lang="zh-CN" altLang="en-US" dirty="0"/>
                        <a:t>签到</a:t>
                      </a:r>
                    </a:p>
                  </a:txBody>
                  <a:tcPr/>
                </a:tc>
                <a:tc>
                  <a:txBody>
                    <a:bodyPr/>
                    <a:lstStyle/>
                    <a:p>
                      <a:r>
                        <a:rPr lang="zh-CN" altLang="en-US" dirty="0"/>
                        <a:t>枚举</a:t>
                      </a:r>
                    </a:p>
                  </a:txBody>
                  <a:tcPr/>
                </a:tc>
                <a:extLst>
                  <a:ext uri="{0D108BD9-81ED-4DB2-BD59-A6C34878D82A}">
                    <a16:rowId xmlns:a16="http://schemas.microsoft.com/office/drawing/2014/main" val="619294133"/>
                  </a:ext>
                </a:extLst>
              </a:tr>
              <a:tr h="370840">
                <a:tc>
                  <a:txBody>
                    <a:bodyPr/>
                    <a:lstStyle/>
                    <a:p>
                      <a:r>
                        <a:rPr lang="en-US" altLang="zh-CN" sz="1800" dirty="0">
                          <a:solidFill>
                            <a:schemeClr val="bg1"/>
                          </a:solidFill>
                          <a:latin typeface="思源黑体 Normal" panose="020B0400000000000000" pitchFamily="34" charset="-128"/>
                          <a:ea typeface="思源黑体 Normal" panose="020B0400000000000000" pitchFamily="34" charset="-128"/>
                        </a:rPr>
                        <a:t>L </a:t>
                      </a:r>
                      <a:r>
                        <a:rPr lang="zh-CN" altLang="en-US" sz="1800" dirty="0">
                          <a:solidFill>
                            <a:schemeClr val="bg1"/>
                          </a:solidFill>
                          <a:latin typeface="思源黑体 Normal" panose="020B0400000000000000" pitchFamily="34" charset="-128"/>
                          <a:ea typeface="思源黑体 Normal" panose="020B0400000000000000" pitchFamily="34" charset="-128"/>
                        </a:rPr>
                        <a:t>智乃的三角遍历</a:t>
                      </a:r>
                      <a:endParaRPr lang="zh-CN" altLang="en-US" dirty="0"/>
                    </a:p>
                  </a:txBody>
                  <a:tcPr/>
                </a:tc>
                <a:tc>
                  <a:txBody>
                    <a:bodyPr/>
                    <a:lstStyle/>
                    <a:p>
                      <a:r>
                        <a:rPr lang="zh-CN" altLang="en-US" dirty="0"/>
                        <a:t>签到</a:t>
                      </a:r>
                    </a:p>
                  </a:txBody>
                  <a:tcPr/>
                </a:tc>
                <a:tc>
                  <a:txBody>
                    <a:bodyPr/>
                    <a:lstStyle/>
                    <a:p>
                      <a:r>
                        <a:rPr lang="zh-CN" altLang="en-US" dirty="0"/>
                        <a:t>模拟</a:t>
                      </a:r>
                      <a:r>
                        <a:rPr lang="en-US" altLang="zh-CN" dirty="0"/>
                        <a:t>/</a:t>
                      </a:r>
                      <a:r>
                        <a:rPr lang="zh-CN" altLang="en-US" dirty="0"/>
                        <a:t>手工打表</a:t>
                      </a:r>
                    </a:p>
                  </a:txBody>
                  <a:tcPr/>
                </a:tc>
                <a:extLst>
                  <a:ext uri="{0D108BD9-81ED-4DB2-BD59-A6C34878D82A}">
                    <a16:rowId xmlns:a16="http://schemas.microsoft.com/office/drawing/2014/main" val="1491636476"/>
                  </a:ext>
                </a:extLst>
              </a:tr>
              <a:tr h="370840">
                <a:tc>
                  <a:txBody>
                    <a:bodyPr/>
                    <a:lstStyle/>
                    <a:p>
                      <a:r>
                        <a:rPr lang="en-US" altLang="zh-CN" dirty="0"/>
                        <a:t>C </a:t>
                      </a:r>
                      <a:r>
                        <a:rPr lang="zh-CN" altLang="en-US" dirty="0"/>
                        <a:t>智乃的</a:t>
                      </a:r>
                      <a:r>
                        <a:rPr lang="en-US" altLang="zh-CN" dirty="0"/>
                        <a:t>Notepad(Easy version)</a:t>
                      </a:r>
                      <a:endParaRPr lang="zh-CN" altLang="en-US" dirty="0"/>
                    </a:p>
                  </a:txBody>
                  <a:tcPr/>
                </a:tc>
                <a:tc>
                  <a:txBody>
                    <a:bodyPr/>
                    <a:lstStyle/>
                    <a:p>
                      <a:r>
                        <a:rPr lang="zh-CN" altLang="en-US" dirty="0"/>
                        <a:t>签到</a:t>
                      </a:r>
                      <a:r>
                        <a:rPr lang="en-US" altLang="zh-CN" dirty="0"/>
                        <a:t>+</a:t>
                      </a:r>
                      <a:endParaRPr lang="zh-CN" altLang="en-US" dirty="0"/>
                    </a:p>
                  </a:txBody>
                  <a:tcPr/>
                </a:tc>
                <a:tc>
                  <a:txBody>
                    <a:bodyPr/>
                    <a:lstStyle/>
                    <a:p>
                      <a:r>
                        <a:rPr lang="zh-CN" altLang="en-US" dirty="0"/>
                        <a:t>字符串排序</a:t>
                      </a:r>
                    </a:p>
                  </a:txBody>
                  <a:tcPr/>
                </a:tc>
                <a:extLst>
                  <a:ext uri="{0D108BD9-81ED-4DB2-BD59-A6C34878D82A}">
                    <a16:rowId xmlns:a16="http://schemas.microsoft.com/office/drawing/2014/main" val="4186867583"/>
                  </a:ext>
                </a:extLst>
              </a:tr>
              <a:tr h="370840">
                <a:tc>
                  <a:txBody>
                    <a:bodyPr/>
                    <a:lstStyle/>
                    <a:p>
                      <a:r>
                        <a:rPr lang="en-US" altLang="zh-CN" dirty="0"/>
                        <a:t>E</a:t>
                      </a:r>
                      <a:r>
                        <a:rPr lang="zh-CN" altLang="en-US" dirty="0"/>
                        <a:t> 智乃的小球</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二分答案（双指针）</a:t>
                      </a:r>
                    </a:p>
                  </a:txBody>
                  <a:tcPr/>
                </a:tc>
                <a:extLst>
                  <a:ext uri="{0D108BD9-81ED-4DB2-BD59-A6C34878D82A}">
                    <a16:rowId xmlns:a16="http://schemas.microsoft.com/office/drawing/2014/main" val="3325848869"/>
                  </a:ext>
                </a:extLst>
              </a:tr>
              <a:tr h="370840">
                <a:tc>
                  <a:txBody>
                    <a:bodyPr/>
                    <a:lstStyle/>
                    <a:p>
                      <a:r>
                        <a:rPr lang="en-US" altLang="zh-CN" dirty="0"/>
                        <a:t>G </a:t>
                      </a:r>
                      <a:r>
                        <a:rPr lang="zh-CN" altLang="en-US" dirty="0"/>
                        <a:t>智乃与模数</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数论分块</a:t>
                      </a:r>
                    </a:p>
                  </a:txBody>
                  <a:tcPr/>
                </a:tc>
                <a:extLst>
                  <a:ext uri="{0D108BD9-81ED-4DB2-BD59-A6C34878D82A}">
                    <a16:rowId xmlns:a16="http://schemas.microsoft.com/office/drawing/2014/main" val="3467225085"/>
                  </a:ext>
                </a:extLst>
              </a:tr>
              <a:tr h="370840">
                <a:tc>
                  <a:txBody>
                    <a:bodyPr/>
                    <a:lstStyle/>
                    <a:p>
                      <a:r>
                        <a:rPr lang="en-US" altLang="zh-CN" dirty="0"/>
                        <a:t>K </a:t>
                      </a:r>
                      <a:r>
                        <a:rPr lang="zh-CN" altLang="en-US" dirty="0"/>
                        <a:t>智乃的逆序数</a:t>
                      </a:r>
                    </a:p>
                  </a:txBody>
                  <a:tcPr/>
                </a:tc>
                <a:tc>
                  <a:txBody>
                    <a:bodyPr/>
                    <a:lstStyle/>
                    <a:p>
                      <a:r>
                        <a:rPr lang="zh-CN" altLang="en-US" dirty="0"/>
                        <a:t>铜牌</a:t>
                      </a:r>
                    </a:p>
                  </a:txBody>
                  <a:tcPr/>
                </a:tc>
                <a:tc>
                  <a:txBody>
                    <a:bodyPr/>
                    <a:lstStyle/>
                    <a:p>
                      <a:r>
                        <a:rPr lang="zh-CN" altLang="en-US" dirty="0"/>
                        <a:t>构造，逆序对</a:t>
                      </a:r>
                    </a:p>
                  </a:txBody>
                  <a:tcPr/>
                </a:tc>
                <a:extLst>
                  <a:ext uri="{0D108BD9-81ED-4DB2-BD59-A6C34878D82A}">
                    <a16:rowId xmlns:a16="http://schemas.microsoft.com/office/drawing/2014/main" val="750308297"/>
                  </a:ext>
                </a:extLst>
              </a:tr>
              <a:tr h="370840">
                <a:tc>
                  <a:txBody>
                    <a:bodyPr/>
                    <a:lstStyle/>
                    <a:p>
                      <a:r>
                        <a:rPr lang="en-US" altLang="zh-CN" dirty="0"/>
                        <a:t>J </a:t>
                      </a:r>
                      <a:r>
                        <a:rPr lang="zh-CN" altLang="en-US" dirty="0"/>
                        <a:t> 智乃画二叉树</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模拟</a:t>
                      </a:r>
                    </a:p>
                  </a:txBody>
                  <a:tcPr/>
                </a:tc>
                <a:extLst>
                  <a:ext uri="{0D108BD9-81ED-4DB2-BD59-A6C34878D82A}">
                    <a16:rowId xmlns:a16="http://schemas.microsoft.com/office/drawing/2014/main" val="4246632947"/>
                  </a:ext>
                </a:extLst>
              </a:tr>
              <a:tr h="370840">
                <a:tc>
                  <a:txBody>
                    <a:bodyPr/>
                    <a:lstStyle/>
                    <a:p>
                      <a:r>
                        <a:rPr lang="en-US" altLang="zh-CN" dirty="0"/>
                        <a:t>I </a:t>
                      </a:r>
                      <a:r>
                        <a:rPr lang="zh-CN" altLang="en-US" dirty="0"/>
                        <a:t>智乃的兔子跳	</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随机</a:t>
                      </a:r>
                    </a:p>
                  </a:txBody>
                  <a:tcPr/>
                </a:tc>
                <a:extLst>
                  <a:ext uri="{0D108BD9-81ED-4DB2-BD59-A6C34878D82A}">
                    <a16:rowId xmlns:a16="http://schemas.microsoft.com/office/drawing/2014/main" val="2103246566"/>
                  </a:ext>
                </a:extLst>
              </a:tr>
              <a:tr h="370840">
                <a:tc>
                  <a:txBody>
                    <a:bodyPr/>
                    <a:lstStyle/>
                    <a:p>
                      <a:r>
                        <a:rPr lang="en-US" altLang="zh-CN" dirty="0"/>
                        <a:t>B </a:t>
                      </a:r>
                      <a:r>
                        <a:rPr lang="zh-CN" altLang="en-US" dirty="0"/>
                        <a:t>智乃的质数手串 </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栈、滑动窗口</a:t>
                      </a:r>
                    </a:p>
                  </a:txBody>
                  <a:tcPr/>
                </a:tc>
                <a:extLst>
                  <a:ext uri="{0D108BD9-81ED-4DB2-BD59-A6C34878D82A}">
                    <a16:rowId xmlns:a16="http://schemas.microsoft.com/office/drawing/2014/main" val="1684182286"/>
                  </a:ext>
                </a:extLst>
              </a:tr>
              <a:tr h="370840">
                <a:tc>
                  <a:txBody>
                    <a:bodyPr/>
                    <a:lstStyle/>
                    <a:p>
                      <a:r>
                        <a:rPr lang="en-US" altLang="zh-CN" dirty="0"/>
                        <a:t>H </a:t>
                      </a:r>
                      <a:r>
                        <a:rPr lang="zh-CN" altLang="en-US" dirty="0"/>
                        <a:t>智乃与黑白树</a:t>
                      </a:r>
                    </a:p>
                  </a:txBody>
                  <a:tcPr/>
                </a:tc>
                <a:tc>
                  <a:txBody>
                    <a:bodyPr/>
                    <a:lstStyle/>
                    <a:p>
                      <a:r>
                        <a:rPr lang="zh-CN" altLang="en-US" dirty="0"/>
                        <a:t>银牌</a:t>
                      </a:r>
                    </a:p>
                  </a:txBody>
                  <a:tcPr/>
                </a:tc>
                <a:tc>
                  <a:txBody>
                    <a:bodyPr/>
                    <a:lstStyle/>
                    <a:p>
                      <a:r>
                        <a:rPr lang="zh-CN" altLang="en-US" dirty="0"/>
                        <a:t>换根</a:t>
                      </a:r>
                      <a:r>
                        <a:rPr lang="en-US" altLang="zh-CN" dirty="0" err="1"/>
                        <a:t>dp</a:t>
                      </a:r>
                      <a:endParaRPr lang="zh-CN" altLang="en-US" dirty="0"/>
                    </a:p>
                  </a:txBody>
                  <a:tcPr/>
                </a:tc>
                <a:extLst>
                  <a:ext uri="{0D108BD9-81ED-4DB2-BD59-A6C34878D82A}">
                    <a16:rowId xmlns:a16="http://schemas.microsoft.com/office/drawing/2014/main" val="3677060060"/>
                  </a:ext>
                </a:extLst>
              </a:tr>
              <a:tr h="370840">
                <a:tc>
                  <a:txBody>
                    <a:bodyPr/>
                    <a:lstStyle/>
                    <a:p>
                      <a:r>
                        <a:rPr lang="en-US" altLang="zh-CN" dirty="0"/>
                        <a:t>D</a:t>
                      </a:r>
                      <a:r>
                        <a:rPr lang="zh-CN" altLang="en-US" dirty="0"/>
                        <a:t>智乃的</a:t>
                      </a:r>
                      <a:r>
                        <a:rPr lang="en-US" altLang="zh-CN" dirty="0"/>
                        <a:t>Notepad(Hard version)</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字典树、树状数组、离线询问</a:t>
                      </a:r>
                    </a:p>
                  </a:txBody>
                  <a:tcPr/>
                </a:tc>
                <a:extLst>
                  <a:ext uri="{0D108BD9-81ED-4DB2-BD59-A6C34878D82A}">
                    <a16:rowId xmlns:a16="http://schemas.microsoft.com/office/drawing/2014/main" val="3714166760"/>
                  </a:ext>
                </a:extLst>
              </a:tr>
            </a:tbl>
          </a:graphicData>
        </a:graphic>
      </p:graphicFrame>
    </p:spTree>
    <p:extLst>
      <p:ext uri="{BB962C8B-B14F-4D97-AF65-F5344CB8AC3E}">
        <p14:creationId xmlns:p14="http://schemas.microsoft.com/office/powerpoint/2010/main" val="21043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98314-2F54-CC3D-18A0-A97B3ECFFD6C}"/>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FA57EDB7-5E9E-3ACD-B638-ED8E30C7B50B}"/>
              </a:ext>
            </a:extLst>
          </p:cNvPr>
          <p:cNvSpPr>
            <a:spLocks noGrp="1"/>
          </p:cNvSpPr>
          <p:nvPr>
            <p:ph idx="1"/>
          </p:nvPr>
        </p:nvSpPr>
        <p:spPr/>
        <p:txBody>
          <a:bodyPr/>
          <a:lstStyle/>
          <a:p>
            <a:r>
              <a:rPr lang="en-US" altLang="zh-CN" dirty="0" err="1"/>
              <a:t>Eg</a:t>
            </a:r>
            <a:r>
              <a:rPr lang="en-US" altLang="zh-CN" dirty="0"/>
              <a:t> </a:t>
            </a:r>
            <a:r>
              <a:rPr lang="zh-CN" altLang="en-US" dirty="0"/>
              <a:t>三个紧密区间分别是</a:t>
            </a:r>
            <a:endParaRPr lang="en-US" altLang="zh-CN" dirty="0"/>
          </a:p>
          <a:p>
            <a:r>
              <a:rPr lang="en-US" altLang="zh-CN" dirty="0"/>
              <a:t>1 4 3 2 5</a:t>
            </a:r>
          </a:p>
          <a:p>
            <a:r>
              <a:rPr lang="en-US" altLang="zh-CN" dirty="0"/>
              <a:t>7 6 9 8 </a:t>
            </a:r>
          </a:p>
          <a:p>
            <a:r>
              <a:rPr lang="en-US" altLang="zh-CN" dirty="0"/>
              <a:t>12 11 10 13</a:t>
            </a:r>
          </a:p>
          <a:p>
            <a:r>
              <a:rPr lang="zh-CN" altLang="en-US" dirty="0"/>
              <a:t>能组成的最大的逆序对个数是</a:t>
            </a:r>
            <a:endParaRPr lang="en-US" altLang="zh-CN" dirty="0"/>
          </a:p>
          <a:p>
            <a:r>
              <a:rPr lang="zh-CN" altLang="en-US" dirty="0"/>
              <a:t>能组成的最小的逆序对个数是</a:t>
            </a:r>
          </a:p>
        </p:txBody>
      </p:sp>
    </p:spTree>
    <p:extLst>
      <p:ext uri="{BB962C8B-B14F-4D97-AF65-F5344CB8AC3E}">
        <p14:creationId xmlns:p14="http://schemas.microsoft.com/office/powerpoint/2010/main" val="344533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6FBDF-C58C-0EF3-0FDC-2F3634133E51}"/>
              </a:ext>
            </a:extLst>
          </p:cNvPr>
          <p:cNvSpPr>
            <a:spLocks noGrp="1"/>
          </p:cNvSpPr>
          <p:nvPr>
            <p:ph type="title"/>
          </p:nvPr>
        </p:nvSpPr>
        <p:spPr/>
        <p:txBody>
          <a:bodyPr/>
          <a:lstStyle/>
          <a:p>
            <a:r>
              <a:rPr lang="en-US" altLang="zh-CN" dirty="0"/>
              <a:t>J-</a:t>
            </a:r>
            <a:r>
              <a:rPr lang="zh-CN" altLang="en-US" dirty="0"/>
              <a:t>智乃画二叉树</a:t>
            </a:r>
          </a:p>
        </p:txBody>
      </p:sp>
      <p:sp>
        <p:nvSpPr>
          <p:cNvPr id="3" name="内容占位符 2">
            <a:extLst>
              <a:ext uri="{FF2B5EF4-FFF2-40B4-BE49-F238E27FC236}">
                <a16:creationId xmlns:a16="http://schemas.microsoft.com/office/drawing/2014/main" id="{08F94900-A6FF-F84B-E967-565AF0178520}"/>
              </a:ext>
            </a:extLst>
          </p:cNvPr>
          <p:cNvSpPr>
            <a:spLocks noGrp="1"/>
          </p:cNvSpPr>
          <p:nvPr>
            <p:ph idx="1"/>
          </p:nvPr>
        </p:nvSpPr>
        <p:spPr/>
        <p:txBody>
          <a:bodyPr/>
          <a:lstStyle/>
          <a:p>
            <a:r>
              <a:rPr lang="zh-CN" altLang="en-US" dirty="0"/>
              <a:t>模拟 没啥说的</a:t>
            </a:r>
          </a:p>
        </p:txBody>
      </p:sp>
    </p:spTree>
    <p:extLst>
      <p:ext uri="{BB962C8B-B14F-4D97-AF65-F5344CB8AC3E}">
        <p14:creationId xmlns:p14="http://schemas.microsoft.com/office/powerpoint/2010/main" val="4268270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ABC5A-88EA-5AB1-4E15-476D2E6330BA}"/>
              </a:ext>
            </a:extLst>
          </p:cNvPr>
          <p:cNvSpPr>
            <a:spLocks noGrp="1"/>
          </p:cNvSpPr>
          <p:nvPr>
            <p:ph type="title"/>
          </p:nvPr>
        </p:nvSpPr>
        <p:spPr/>
        <p:txBody>
          <a:bodyPr/>
          <a:lstStyle/>
          <a:p>
            <a:r>
              <a:rPr lang="en-US" altLang="zh-CN" dirty="0"/>
              <a:t>I-</a:t>
            </a:r>
            <a:r>
              <a:rPr lang="zh-CN" altLang="en-US" dirty="0"/>
              <a:t>智乃的兔子跳</a:t>
            </a:r>
          </a:p>
        </p:txBody>
      </p:sp>
      <p:sp>
        <p:nvSpPr>
          <p:cNvPr id="3" name="内容占位符 2">
            <a:extLst>
              <a:ext uri="{FF2B5EF4-FFF2-40B4-BE49-F238E27FC236}">
                <a16:creationId xmlns:a16="http://schemas.microsoft.com/office/drawing/2014/main" id="{4DE19398-9D28-ABED-49D7-3B63273868E8}"/>
              </a:ext>
            </a:extLst>
          </p:cNvPr>
          <p:cNvSpPr>
            <a:spLocks noGrp="1"/>
          </p:cNvSpPr>
          <p:nvPr>
            <p:ph idx="1"/>
          </p:nvPr>
        </p:nvSpPr>
        <p:spPr/>
        <p:txBody>
          <a:bodyPr/>
          <a:lstStyle/>
          <a:p>
            <a:r>
              <a:rPr lang="zh-CN" altLang="en-US" dirty="0"/>
              <a:t>有一只兔子在水平数轴上进行跳跃，若它的跳跃步长为 </a:t>
            </a:r>
            <a:r>
              <a:rPr lang="en-US" altLang="zh-CN" dirty="0"/>
              <a:t>k</a:t>
            </a:r>
            <a:r>
              <a:rPr lang="zh-CN" altLang="en-US" dirty="0"/>
              <a:t>，则表示兔子当前的位置是 </a:t>
            </a:r>
            <a:r>
              <a:rPr lang="en-US" altLang="zh-CN" dirty="0"/>
              <a:t>x</a:t>
            </a:r>
            <a:r>
              <a:rPr lang="zh-CN" altLang="en-US" dirty="0"/>
              <a:t>，每次跳跃它都能跳跃到</a:t>
            </a:r>
            <a:r>
              <a:rPr lang="en-US" altLang="zh-CN" dirty="0" err="1"/>
              <a:t>x+k</a:t>
            </a:r>
            <a:r>
              <a:rPr lang="en-US" altLang="zh-CN" dirty="0"/>
              <a:t> </a:t>
            </a:r>
            <a:r>
              <a:rPr lang="zh-CN" altLang="en-US" dirty="0"/>
              <a:t>的位置。现在在数轴的正半轴上还有一些胡萝卜，这些胡萝卜的坐标各不相同，如果兔子某次跳跃到有胡萝卜所在的坐标就可以得一分。</a:t>
            </a:r>
            <a:endParaRPr lang="en-US" altLang="zh-CN" dirty="0"/>
          </a:p>
          <a:p>
            <a:r>
              <a:rPr lang="zh-CN" altLang="en-US" dirty="0"/>
              <a:t>如果兔子可以在数轴的非负半轴上任选起始坐标 </a:t>
            </a:r>
            <a:r>
              <a:rPr lang="en-US" altLang="zh-CN" dirty="0"/>
              <a:t>p </a:t>
            </a:r>
            <a:r>
              <a:rPr lang="zh-CN" altLang="en-US" dirty="0"/>
              <a:t>和一个不小于 </a:t>
            </a:r>
            <a:r>
              <a:rPr lang="en-US" altLang="zh-CN" dirty="0"/>
              <a:t>2 </a:t>
            </a:r>
            <a:r>
              <a:rPr lang="zh-CN" altLang="en-US" dirty="0"/>
              <a:t>的跳跃步长 </a:t>
            </a:r>
            <a:r>
              <a:rPr lang="en-US" altLang="zh-CN" dirty="0"/>
              <a:t>k</a:t>
            </a:r>
            <a:r>
              <a:rPr lang="zh-CN" altLang="en-US" dirty="0"/>
              <a:t>，具体范围见输出描述，请输出任意一组兔子可以获得最大得分情况下符合条件的起始坐标和跳跃步长。</a:t>
            </a:r>
          </a:p>
        </p:txBody>
      </p:sp>
    </p:spTree>
    <p:extLst>
      <p:ext uri="{BB962C8B-B14F-4D97-AF65-F5344CB8AC3E}">
        <p14:creationId xmlns:p14="http://schemas.microsoft.com/office/powerpoint/2010/main" val="310202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E3589-AC68-ED33-C55A-DDED481A500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2C1302D-FD51-69A5-9B04-CC08C5159C01}"/>
              </a:ext>
            </a:extLst>
          </p:cNvPr>
          <p:cNvSpPr>
            <a:spLocks noGrp="1"/>
          </p:cNvSpPr>
          <p:nvPr>
            <p:ph idx="1"/>
          </p:nvPr>
        </p:nvSpPr>
        <p:spPr/>
        <p:txBody>
          <a:bodyPr/>
          <a:lstStyle/>
          <a:p>
            <a:r>
              <a:rPr lang="en-US" altLang="zh-CN" dirty="0"/>
              <a:t>K=2 </a:t>
            </a:r>
            <a:r>
              <a:rPr lang="zh-CN" altLang="en-US" dirty="0"/>
              <a:t>？ </a:t>
            </a:r>
            <a:r>
              <a:rPr lang="en-US" altLang="zh-CN" dirty="0" err="1"/>
              <a:t>ans</a:t>
            </a:r>
            <a:r>
              <a:rPr lang="en-US" altLang="zh-CN" dirty="0"/>
              <a:t> = max(</a:t>
            </a:r>
            <a:r>
              <a:rPr lang="zh-CN" altLang="en-US" dirty="0"/>
              <a:t>奇数个数，偶数个数</a:t>
            </a:r>
            <a:r>
              <a:rPr lang="en-US" altLang="zh-CN" dirty="0"/>
              <a:t>)</a:t>
            </a:r>
          </a:p>
          <a:p>
            <a:r>
              <a:rPr lang="en-US" altLang="zh-CN" dirty="0"/>
              <a:t>K</a:t>
            </a:r>
            <a:r>
              <a:rPr lang="zh-CN" altLang="en-US" dirty="0"/>
              <a:t>如果不等于</a:t>
            </a:r>
            <a:r>
              <a:rPr lang="en-US" altLang="zh-CN" dirty="0"/>
              <a:t>2</a:t>
            </a:r>
            <a:r>
              <a:rPr lang="zh-CN" altLang="en-US" dirty="0"/>
              <a:t>，那</a:t>
            </a:r>
            <a:r>
              <a:rPr lang="en-US" altLang="zh-CN" dirty="0" err="1"/>
              <a:t>ans</a:t>
            </a:r>
            <a:r>
              <a:rPr lang="zh-CN" altLang="en-US" dirty="0"/>
              <a:t>会比  </a:t>
            </a:r>
            <a:r>
              <a:rPr lang="en-US" altLang="zh-CN" dirty="0"/>
              <a:t>max(</a:t>
            </a:r>
            <a:r>
              <a:rPr lang="zh-CN" altLang="en-US" dirty="0"/>
              <a:t>奇数个数，偶数个数）还大</a:t>
            </a:r>
            <a:endParaRPr lang="en-US" altLang="zh-CN" dirty="0"/>
          </a:p>
          <a:p>
            <a:r>
              <a:rPr lang="zh-CN" altLang="en-US" dirty="0"/>
              <a:t>即每个数在兔子跳过的位置的概率是大于</a:t>
            </a:r>
            <a:r>
              <a:rPr lang="en-US" altLang="zh-CN" dirty="0"/>
              <a:t>0.5</a:t>
            </a:r>
            <a:r>
              <a:rPr lang="zh-CN" altLang="en-US" dirty="0"/>
              <a:t>的</a:t>
            </a:r>
            <a:endParaRPr lang="en-US" altLang="zh-CN" dirty="0"/>
          </a:p>
          <a:p>
            <a:r>
              <a:rPr lang="zh-CN" altLang="en-US" dirty="0"/>
              <a:t>任选两个数，都在兔子跳过的位置的概率是</a:t>
            </a:r>
            <a:r>
              <a:rPr lang="en-US" altLang="zh-CN" dirty="0"/>
              <a:t>&gt;0.25</a:t>
            </a:r>
            <a:r>
              <a:rPr lang="zh-CN" altLang="en-US" dirty="0"/>
              <a:t>的</a:t>
            </a:r>
            <a:endParaRPr lang="en-US" altLang="zh-CN" dirty="0"/>
          </a:p>
          <a:p>
            <a:endParaRPr lang="en-US" altLang="zh-CN" dirty="0"/>
          </a:p>
        </p:txBody>
      </p:sp>
    </p:spTree>
    <p:extLst>
      <p:ext uri="{BB962C8B-B14F-4D97-AF65-F5344CB8AC3E}">
        <p14:creationId xmlns:p14="http://schemas.microsoft.com/office/powerpoint/2010/main" val="2164705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5B68A-4D67-D6FC-1A55-3443110E8B5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C93B5AB-1887-5C23-00A4-C3BDF1F23B9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0CCF31E-49F1-0F31-B3F2-4AB4D5669396}"/>
              </a:ext>
            </a:extLst>
          </p:cNvPr>
          <p:cNvPicPr>
            <a:picLocks noChangeAspect="1"/>
          </p:cNvPicPr>
          <p:nvPr/>
        </p:nvPicPr>
        <p:blipFill>
          <a:blip r:embed="rId2"/>
          <a:stretch>
            <a:fillRect/>
          </a:stretch>
        </p:blipFill>
        <p:spPr>
          <a:xfrm>
            <a:off x="1295400" y="365125"/>
            <a:ext cx="6591300" cy="5165801"/>
          </a:xfrm>
          <a:prstGeom prst="rect">
            <a:avLst/>
          </a:prstGeom>
        </p:spPr>
      </p:pic>
    </p:spTree>
    <p:extLst>
      <p:ext uri="{BB962C8B-B14F-4D97-AF65-F5344CB8AC3E}">
        <p14:creationId xmlns:p14="http://schemas.microsoft.com/office/powerpoint/2010/main" val="153424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212691-5838-C246-B1C7-E66E1A0C1213}"/>
              </a:ext>
            </a:extLst>
          </p:cNvPr>
          <p:cNvSpPr>
            <a:spLocks noGrp="1"/>
          </p:cNvSpPr>
          <p:nvPr>
            <p:ph type="title"/>
          </p:nvPr>
        </p:nvSpPr>
        <p:spPr/>
        <p:txBody>
          <a:bodyPr/>
          <a:lstStyle/>
          <a:p>
            <a:r>
              <a:rPr lang="en-US" altLang="zh-CN" dirty="0"/>
              <a:t>B-</a:t>
            </a:r>
            <a:r>
              <a:rPr lang="zh-CN" altLang="en-US" dirty="0"/>
              <a:t>智乃的质数手串</a:t>
            </a:r>
          </a:p>
        </p:txBody>
      </p:sp>
      <p:sp>
        <p:nvSpPr>
          <p:cNvPr id="3" name="内容占位符 2">
            <a:extLst>
              <a:ext uri="{FF2B5EF4-FFF2-40B4-BE49-F238E27FC236}">
                <a16:creationId xmlns:a16="http://schemas.microsoft.com/office/drawing/2014/main" id="{E3050A98-3ACC-865E-3D8D-1DBD6523816E}"/>
              </a:ext>
            </a:extLst>
          </p:cNvPr>
          <p:cNvSpPr>
            <a:spLocks noGrp="1"/>
          </p:cNvSpPr>
          <p:nvPr>
            <p:ph idx="1"/>
          </p:nvPr>
        </p:nvSpPr>
        <p:spPr>
          <a:xfrm>
            <a:off x="838200" y="1825624"/>
            <a:ext cx="10515600" cy="4472305"/>
          </a:xfrm>
        </p:spPr>
        <p:txBody>
          <a:bodyPr>
            <a:normAutofit lnSpcReduction="10000"/>
          </a:bodyPr>
          <a:lstStyle/>
          <a:p>
            <a:r>
              <a:rPr lang="zh-CN" altLang="en-US" dirty="0"/>
              <a:t>智乃有一个手串，手串由顺时针排列成环的 </a:t>
            </a:r>
            <a:r>
              <a:rPr lang="en-US" altLang="zh-CN" dirty="0"/>
              <a:t>n </a:t>
            </a:r>
            <a:r>
              <a:rPr lang="zh-CN" altLang="en-US" dirty="0"/>
              <a:t>个小球组成。按照顺时针顺序，第一个小球的编号为 </a:t>
            </a:r>
            <a:r>
              <a:rPr lang="en-US" altLang="zh-CN" dirty="0"/>
              <a:t>0</a:t>
            </a:r>
            <a:r>
              <a:rPr lang="zh-CN" altLang="en-US" dirty="0"/>
              <a:t>，第二个小球的编号为 </a:t>
            </a:r>
            <a:r>
              <a:rPr lang="en-US" altLang="zh-CN" dirty="0"/>
              <a:t>1</a:t>
            </a:r>
            <a:r>
              <a:rPr lang="zh-CN" altLang="en-US" dirty="0"/>
              <a:t>，</a:t>
            </a:r>
            <a:r>
              <a:rPr lang="en-US" altLang="zh-CN" dirty="0"/>
              <a:t>……</a:t>
            </a:r>
            <a:r>
              <a:rPr lang="zh-CN" altLang="en-US" dirty="0"/>
              <a:t>，最后一个小球编号为 </a:t>
            </a:r>
            <a:r>
              <a:rPr lang="en-US" altLang="zh-CN" dirty="0"/>
              <a:t>n−1</a:t>
            </a:r>
            <a:r>
              <a:rPr lang="zh-CN" altLang="en-US" dirty="0"/>
              <a:t>，最后一个小球的下一个小球为第一个小球。第 </a:t>
            </a:r>
            <a:r>
              <a:rPr lang="en-US" altLang="zh-CN" dirty="0" err="1"/>
              <a:t>i</a:t>
            </a:r>
            <a:r>
              <a:rPr lang="en-US" altLang="zh-CN" dirty="0"/>
              <a:t> </a:t>
            </a:r>
            <a:r>
              <a:rPr lang="zh-CN" altLang="en-US" dirty="0"/>
              <a:t>个小球上面有一个正整数 </a:t>
            </a:r>
            <a:r>
              <a:rPr lang="en-US" altLang="zh-CN" dirty="0"/>
              <a:t>a </a:t>
            </a:r>
            <a:r>
              <a:rPr lang="en-US" altLang="zh-CN" dirty="0" err="1"/>
              <a:t>i</a:t>
            </a:r>
            <a:r>
              <a:rPr lang="en-US" altLang="zh-CN" dirty="0"/>
              <a:t>​ </a:t>
            </a:r>
            <a:r>
              <a:rPr lang="zh-CN" altLang="en-US" dirty="0"/>
              <a:t>。现在智乃想要遵循以下规则一颗一颗的从手串上取下所有的小球：</a:t>
            </a:r>
            <a:endParaRPr lang="en-US" altLang="zh-CN" dirty="0"/>
          </a:p>
          <a:p>
            <a:r>
              <a:rPr lang="zh-CN" altLang="en-US" dirty="0"/>
              <a:t>若手串的当前长度大于 </a:t>
            </a:r>
            <a:r>
              <a:rPr lang="en-US" altLang="zh-CN" dirty="0"/>
              <a:t>1</a:t>
            </a:r>
            <a:r>
              <a:rPr lang="zh-CN" altLang="en-US" dirty="0"/>
              <a:t>，当且仅当编号为 </a:t>
            </a:r>
            <a:r>
              <a:rPr lang="en-US" altLang="zh-CN" dirty="0" err="1"/>
              <a:t>i</a:t>
            </a:r>
            <a:r>
              <a:rPr lang="en-US" altLang="zh-CN" dirty="0"/>
              <a:t> </a:t>
            </a:r>
            <a:r>
              <a:rPr lang="zh-CN" altLang="en-US" dirty="0"/>
              <a:t>的小球与它顺时针方向的下一个小球的和为质数时，可以取下编号为 </a:t>
            </a:r>
            <a:r>
              <a:rPr lang="en-US" altLang="zh-CN" dirty="0" err="1"/>
              <a:t>i</a:t>
            </a:r>
            <a:r>
              <a:rPr lang="en-US" altLang="zh-CN" dirty="0"/>
              <a:t> </a:t>
            </a:r>
            <a:r>
              <a:rPr lang="zh-CN" altLang="en-US" dirty="0"/>
              <a:t>的小球</a:t>
            </a:r>
            <a:r>
              <a:rPr lang="en-US" altLang="zh-CN" dirty="0"/>
              <a:t>;</a:t>
            </a:r>
          </a:p>
          <a:p>
            <a:r>
              <a:rPr lang="zh-CN" altLang="en-US" dirty="0"/>
              <a:t>若手串的当前长度恰好为 </a:t>
            </a:r>
            <a:r>
              <a:rPr lang="en-US" altLang="zh-CN" dirty="0"/>
              <a:t>1</a:t>
            </a:r>
            <a:r>
              <a:rPr lang="zh-CN" altLang="en-US" dirty="0"/>
              <a:t>，则可以直接取下最后一颗小球（无论它是不是质数）。</a:t>
            </a:r>
            <a:endParaRPr lang="en-US" altLang="zh-CN" dirty="0"/>
          </a:p>
          <a:p>
            <a:r>
              <a:rPr lang="zh-CN" altLang="en-US" dirty="0"/>
              <a:t>现在智乃想要知道，她是否有一种方案可以按照规则取下所有的小球。如果有的话，输出任意一种方案。</a:t>
            </a:r>
          </a:p>
        </p:txBody>
      </p:sp>
    </p:spTree>
    <p:extLst>
      <p:ext uri="{BB962C8B-B14F-4D97-AF65-F5344CB8AC3E}">
        <p14:creationId xmlns:p14="http://schemas.microsoft.com/office/powerpoint/2010/main" val="19057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CF80E-4F7A-BB52-34C1-7899E6E5A1E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C30496C-1468-11BE-3663-5461F0D0ACAB}"/>
              </a:ext>
            </a:extLst>
          </p:cNvPr>
          <p:cNvSpPr>
            <a:spLocks noGrp="1"/>
          </p:cNvSpPr>
          <p:nvPr>
            <p:ph idx="1"/>
          </p:nvPr>
        </p:nvSpPr>
        <p:spPr/>
        <p:txBody>
          <a:bodyPr/>
          <a:lstStyle/>
          <a:p>
            <a:r>
              <a:rPr lang="zh-CN" altLang="en-US" dirty="0"/>
              <a:t>先自行简化考虑链的情况</a:t>
            </a:r>
            <a:endParaRPr lang="en-US" altLang="zh-CN" dirty="0"/>
          </a:p>
          <a:p>
            <a:r>
              <a:rPr lang="en-US" altLang="zh-CN" dirty="0" err="1"/>
              <a:t>Eg</a:t>
            </a:r>
            <a:r>
              <a:rPr lang="zh-CN" altLang="en-US" dirty="0"/>
              <a:t>：</a:t>
            </a:r>
            <a:endParaRPr lang="en-US" altLang="zh-CN" dirty="0"/>
          </a:p>
          <a:p>
            <a:r>
              <a:rPr lang="en-US" altLang="zh-CN" dirty="0"/>
              <a:t>5 10 3 14 2 6 5 7 3 </a:t>
            </a:r>
          </a:p>
          <a:p>
            <a:r>
              <a:rPr lang="zh-CN" altLang="en-US" dirty="0"/>
              <a:t>（有同学可能会条件反射区间</a:t>
            </a:r>
            <a:r>
              <a:rPr lang="en-US" altLang="zh-CN" dirty="0" err="1"/>
              <a:t>dp</a:t>
            </a:r>
            <a:r>
              <a:rPr lang="en-US" altLang="zh-CN" dirty="0"/>
              <a:t> </a:t>
            </a:r>
            <a:r>
              <a:rPr lang="zh-CN" altLang="en-US" dirty="0"/>
              <a:t>然后复杂度不行就没有然后了）</a:t>
            </a:r>
            <a:endParaRPr lang="en-US" altLang="zh-CN" dirty="0"/>
          </a:p>
        </p:txBody>
      </p:sp>
    </p:spTree>
    <p:extLst>
      <p:ext uri="{BB962C8B-B14F-4D97-AF65-F5344CB8AC3E}">
        <p14:creationId xmlns:p14="http://schemas.microsoft.com/office/powerpoint/2010/main" val="1828094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9635A-47A3-CFDD-B93D-06B6BAE8AAB5}"/>
              </a:ext>
            </a:extLst>
          </p:cNvPr>
          <p:cNvSpPr>
            <a:spLocks noGrp="1"/>
          </p:cNvSpPr>
          <p:nvPr>
            <p:ph type="title"/>
          </p:nvPr>
        </p:nvSpPr>
        <p:spPr/>
        <p:txBody>
          <a:bodyPr/>
          <a:lstStyle/>
          <a:p>
            <a:r>
              <a:rPr lang="zh-CN" altLang="en-US" dirty="0"/>
              <a:t>补充知识：栈</a:t>
            </a:r>
          </a:p>
        </p:txBody>
      </p:sp>
      <p:sp>
        <p:nvSpPr>
          <p:cNvPr id="3" name="内容占位符 2">
            <a:extLst>
              <a:ext uri="{FF2B5EF4-FFF2-40B4-BE49-F238E27FC236}">
                <a16:creationId xmlns:a16="http://schemas.microsoft.com/office/drawing/2014/main" id="{4F041D15-B68E-0673-7259-CC7C795CFA8E}"/>
              </a:ext>
            </a:extLst>
          </p:cNvPr>
          <p:cNvSpPr>
            <a:spLocks noGrp="1"/>
          </p:cNvSpPr>
          <p:nvPr>
            <p:ph idx="1"/>
          </p:nvPr>
        </p:nvSpPr>
        <p:spPr/>
        <p:txBody>
          <a:bodyPr/>
          <a:lstStyle/>
          <a:p>
            <a:r>
              <a:rPr lang="zh-CN" altLang="en-US" sz="2800" dirty="0"/>
              <a:t>栈的定义：栈是限定仅在表头进行插入和删除操作的线性表（先进后出）</a:t>
            </a:r>
          </a:p>
          <a:p>
            <a:r>
              <a:rPr lang="zh-CN" altLang="en-US" sz="2800" dirty="0"/>
              <a:t>队列的定义：队列是一种特殊的线性表，特殊之处在于它只允许在表的前端（front）进行删除操作，而在表的后端（rear）进行插入操作，和栈一样，队列是一种操作受限制的线性表。进行插入操作的端称为队尾，进行删除操作的端称为队头。（先进先出）</a:t>
            </a:r>
          </a:p>
          <a:p>
            <a:pPr marL="0" indent="0">
              <a:buNone/>
            </a:pPr>
            <a:endParaRPr lang="zh-CN" altLang="en-US" dirty="0"/>
          </a:p>
        </p:txBody>
      </p:sp>
    </p:spTree>
    <p:extLst>
      <p:ext uri="{BB962C8B-B14F-4D97-AF65-F5344CB8AC3E}">
        <p14:creationId xmlns:p14="http://schemas.microsoft.com/office/powerpoint/2010/main" val="947850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7043E-15A5-EDEF-A78F-8BE0800745AE}"/>
              </a:ext>
            </a:extLst>
          </p:cNvPr>
          <p:cNvSpPr>
            <a:spLocks noGrp="1"/>
          </p:cNvSpPr>
          <p:nvPr>
            <p:ph type="title"/>
          </p:nvPr>
        </p:nvSpPr>
        <p:spPr/>
        <p:txBody>
          <a:bodyPr/>
          <a:lstStyle/>
          <a:p>
            <a:r>
              <a:rPr lang="zh-CN" altLang="en-US" dirty="0"/>
              <a:t>滑动窗口</a:t>
            </a:r>
            <a:r>
              <a:rPr lang="en-US" altLang="zh-CN" dirty="0"/>
              <a:t>——NC51001 </a:t>
            </a:r>
            <a:r>
              <a:rPr lang="zh-CN" altLang="en-US" dirty="0"/>
              <a:t>滑动窗口（附：单调栈）</a:t>
            </a:r>
          </a:p>
        </p:txBody>
      </p:sp>
      <p:sp>
        <p:nvSpPr>
          <p:cNvPr id="3" name="内容占位符 2">
            <a:extLst>
              <a:ext uri="{FF2B5EF4-FFF2-40B4-BE49-F238E27FC236}">
                <a16:creationId xmlns:a16="http://schemas.microsoft.com/office/drawing/2014/main" id="{E794E25D-2F52-695D-C062-B060F740C461}"/>
              </a:ext>
            </a:extLst>
          </p:cNvPr>
          <p:cNvSpPr>
            <a:spLocks noGrp="1"/>
          </p:cNvSpPr>
          <p:nvPr>
            <p:ph idx="1"/>
          </p:nvPr>
        </p:nvSpPr>
        <p:spPr/>
        <p:txBody>
          <a:bodyPr/>
          <a:lstStyle/>
          <a:p>
            <a:r>
              <a:rPr lang="en-US" altLang="zh-CN" dirty="0"/>
              <a:t> </a:t>
            </a:r>
            <a:r>
              <a:rPr lang="zh-CN" altLang="zh-CN" dirty="0"/>
              <a:t>给定一个长度为</a:t>
            </a:r>
            <a:r>
              <a:rPr lang="en-US" altLang="zh-CN" dirty="0"/>
              <a:t>n</a:t>
            </a:r>
            <a:r>
              <a:rPr lang="zh-CN" altLang="zh-CN" dirty="0"/>
              <a:t>的数列，求长度为</a:t>
            </a:r>
            <a:r>
              <a:rPr lang="en-US" altLang="zh-CN" dirty="0"/>
              <a:t>k</a:t>
            </a:r>
            <a:r>
              <a:rPr lang="zh-CN" altLang="zh-CN" dirty="0"/>
              <a:t>的定长连续子区间｛</a:t>
            </a:r>
            <a:r>
              <a:rPr lang="en-US" altLang="zh-CN" dirty="0"/>
              <a:t>a</a:t>
            </a:r>
            <a:r>
              <a:rPr lang="en-US" altLang="zh-CN" baseline="-25000" dirty="0"/>
              <a:t>1</a:t>
            </a:r>
            <a:r>
              <a:rPr lang="en-US" altLang="zh-CN" dirty="0"/>
              <a:t>,a</a:t>
            </a:r>
            <a:r>
              <a:rPr lang="en-US" altLang="zh-CN" baseline="-25000" dirty="0"/>
              <a:t>2</a:t>
            </a:r>
            <a:r>
              <a:rPr lang="en-US" altLang="zh-CN" dirty="0"/>
              <a:t>,a</a:t>
            </a:r>
            <a:r>
              <a:rPr lang="en-US" altLang="zh-CN" baseline="-25000" dirty="0"/>
              <a:t>3</a:t>
            </a:r>
            <a:r>
              <a:rPr lang="en-US" altLang="zh-CN" dirty="0"/>
              <a:t>,a</a:t>
            </a:r>
            <a:r>
              <a:rPr lang="en-US" altLang="zh-CN" baseline="-25000" dirty="0"/>
              <a:t>4</a:t>
            </a:r>
            <a:r>
              <a:rPr lang="en-US" altLang="zh-CN" dirty="0"/>
              <a:t>,…,a</a:t>
            </a:r>
            <a:r>
              <a:rPr lang="en-US" altLang="zh-CN" baseline="-25000" dirty="0"/>
              <a:t>k-1</a:t>
            </a:r>
            <a:r>
              <a:rPr lang="en-US" altLang="zh-CN" dirty="0"/>
              <a:t>,a</a:t>
            </a:r>
            <a:r>
              <a:rPr lang="en-US" altLang="zh-CN" baseline="-25000" dirty="0"/>
              <a:t>k</a:t>
            </a:r>
            <a:r>
              <a:rPr lang="zh-CN" altLang="zh-CN" dirty="0"/>
              <a:t>｝</a:t>
            </a:r>
            <a:r>
              <a:rPr lang="en-US" altLang="zh-CN" dirty="0"/>
              <a:t>{a</a:t>
            </a:r>
            <a:r>
              <a:rPr lang="en-US" altLang="zh-CN" baseline="-25000" dirty="0"/>
              <a:t>2</a:t>
            </a:r>
            <a:r>
              <a:rPr lang="en-US" altLang="zh-CN" dirty="0"/>
              <a:t>,a</a:t>
            </a:r>
            <a:r>
              <a:rPr lang="en-US" altLang="zh-CN" baseline="-25000" dirty="0"/>
              <a:t>3</a:t>
            </a:r>
            <a:r>
              <a:rPr lang="en-US" altLang="zh-CN" dirty="0"/>
              <a:t>,…,a</a:t>
            </a:r>
            <a:r>
              <a:rPr lang="en-US" altLang="zh-CN" baseline="-25000" dirty="0"/>
              <a:t>k</a:t>
            </a:r>
            <a:r>
              <a:rPr lang="en-US" altLang="zh-CN" dirty="0"/>
              <a:t>,a</a:t>
            </a:r>
            <a:r>
              <a:rPr lang="en-US" altLang="zh-CN" baseline="-25000" dirty="0"/>
              <a:t>k+1</a:t>
            </a:r>
            <a:r>
              <a:rPr lang="en-US" altLang="zh-CN" dirty="0"/>
              <a:t>}</a:t>
            </a:r>
            <a:r>
              <a:rPr lang="zh-CN" altLang="zh-CN" dirty="0"/>
              <a:t>……中每个区间的最大值和最小值。</a:t>
            </a:r>
          </a:p>
          <a:p>
            <a:endParaRPr lang="zh-CN" altLang="en-US" dirty="0"/>
          </a:p>
        </p:txBody>
      </p:sp>
    </p:spTree>
    <p:extLst>
      <p:ext uri="{BB962C8B-B14F-4D97-AF65-F5344CB8AC3E}">
        <p14:creationId xmlns:p14="http://schemas.microsoft.com/office/powerpoint/2010/main" val="3322731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29668-2860-457A-AEF1-0EB15E1D76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93C1D4C-53E2-49E8-A8FB-D8A39CC6540F}"/>
              </a:ext>
            </a:extLst>
          </p:cNvPr>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99456" y="1628802"/>
            <a:ext cx="9721080" cy="4175109"/>
          </a:xfrm>
          <a:prstGeom prst="rect">
            <a:avLst/>
          </a:prstGeom>
        </p:spPr>
      </p:pic>
    </p:spTree>
    <p:extLst>
      <p:ext uri="{BB962C8B-B14F-4D97-AF65-F5344CB8AC3E}">
        <p14:creationId xmlns:p14="http://schemas.microsoft.com/office/powerpoint/2010/main" val="81048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0AEE4-FB1B-DE57-2B9B-8CA3844B84B5}"/>
              </a:ext>
            </a:extLst>
          </p:cNvPr>
          <p:cNvSpPr>
            <a:spLocks noGrp="1"/>
          </p:cNvSpPr>
          <p:nvPr>
            <p:ph type="title"/>
          </p:nvPr>
        </p:nvSpPr>
        <p:spPr/>
        <p:txBody>
          <a:bodyPr/>
          <a:lstStyle/>
          <a:p>
            <a:r>
              <a:rPr lang="en-US" altLang="zh-CN" dirty="0"/>
              <a:t>M-</a:t>
            </a:r>
            <a:r>
              <a:rPr lang="zh-CN" altLang="en-US" dirty="0"/>
              <a:t>智乃的牛题</a:t>
            </a:r>
          </a:p>
        </p:txBody>
      </p:sp>
      <p:sp>
        <p:nvSpPr>
          <p:cNvPr id="3" name="内容占位符 2">
            <a:extLst>
              <a:ext uri="{FF2B5EF4-FFF2-40B4-BE49-F238E27FC236}">
                <a16:creationId xmlns:a16="http://schemas.microsoft.com/office/drawing/2014/main" id="{D89B2928-842A-BA20-FE29-0B143F8193FB}"/>
              </a:ext>
            </a:extLst>
          </p:cNvPr>
          <p:cNvSpPr>
            <a:spLocks noGrp="1"/>
          </p:cNvSpPr>
          <p:nvPr>
            <p:ph idx="1"/>
          </p:nvPr>
        </p:nvSpPr>
        <p:spPr/>
        <p:txBody>
          <a:bodyPr/>
          <a:lstStyle/>
          <a:p>
            <a:r>
              <a:rPr lang="zh-CN" altLang="en-US" dirty="0"/>
              <a:t>问单词能不能重排之后变成</a:t>
            </a:r>
            <a:r>
              <a:rPr lang="en-US" altLang="zh-CN" dirty="0" err="1"/>
              <a:t>nowcoder</a:t>
            </a:r>
            <a:endParaRPr lang="zh-CN" altLang="en-US" dirty="0"/>
          </a:p>
        </p:txBody>
      </p:sp>
    </p:spTree>
    <p:extLst>
      <p:ext uri="{BB962C8B-B14F-4D97-AF65-F5344CB8AC3E}">
        <p14:creationId xmlns:p14="http://schemas.microsoft.com/office/powerpoint/2010/main" val="16409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48106-34BB-4CB7-AF59-AADD961A7B26}"/>
              </a:ext>
            </a:extLst>
          </p:cNvPr>
          <p:cNvSpPr>
            <a:spLocks noGrp="1"/>
          </p:cNvSpPr>
          <p:nvPr>
            <p:ph type="title"/>
          </p:nvPr>
        </p:nvSpPr>
        <p:spPr/>
        <p:txBody>
          <a:bodyPr/>
          <a:lstStyle/>
          <a:p>
            <a:r>
              <a:rPr lang="en-US" altLang="zh-CN" dirty="0"/>
              <a:t>NC24840 look up</a:t>
            </a:r>
            <a:endParaRPr lang="zh-CN" altLang="en-US" dirty="0"/>
          </a:p>
        </p:txBody>
      </p:sp>
      <p:sp>
        <p:nvSpPr>
          <p:cNvPr id="3" name="内容占位符 2">
            <a:extLst>
              <a:ext uri="{FF2B5EF4-FFF2-40B4-BE49-F238E27FC236}">
                <a16:creationId xmlns:a16="http://schemas.microsoft.com/office/drawing/2014/main" id="{DB2CBB47-E290-4F0E-BA0A-91ABFDAE804E}"/>
              </a:ext>
            </a:extLst>
          </p:cNvPr>
          <p:cNvSpPr>
            <a:spLocks noGrp="1"/>
          </p:cNvSpPr>
          <p:nvPr>
            <p:ph idx="1"/>
          </p:nvPr>
        </p:nvSpPr>
        <p:spPr/>
        <p:txBody>
          <a:bodyPr/>
          <a:lstStyle/>
          <a:p>
            <a:r>
              <a:rPr lang="zh-CN" altLang="en-US" dirty="0"/>
              <a:t>约翰的</a:t>
            </a:r>
            <a:r>
              <a:rPr lang="en-US" altLang="zh-CN" dirty="0"/>
              <a:t>N(1≤N≤10^5)</a:t>
            </a:r>
            <a:r>
              <a:rPr lang="zh-CN" altLang="en-US" dirty="0"/>
              <a:t>头奶牛站成一排，奶牛</a:t>
            </a:r>
            <a:r>
              <a:rPr lang="en-US" altLang="zh-CN" dirty="0" err="1"/>
              <a:t>i</a:t>
            </a:r>
            <a:r>
              <a:rPr lang="zh-CN" altLang="en-US" dirty="0"/>
              <a:t>的身高是</a:t>
            </a:r>
            <a:r>
              <a:rPr lang="en-US" altLang="zh-CN" dirty="0"/>
              <a:t>Hi(l≤Hi≤1,000,000)</a:t>
            </a:r>
            <a:r>
              <a:rPr lang="zh-CN" altLang="en-US" dirty="0"/>
              <a:t>．现在，每只奶牛都在向左看齐．对于奶牛</a:t>
            </a:r>
            <a:r>
              <a:rPr lang="en-US" altLang="zh-CN" dirty="0" err="1"/>
              <a:t>i</a:t>
            </a:r>
            <a:r>
              <a:rPr lang="zh-CN" altLang="en-US" dirty="0"/>
              <a:t>，如果奶牛</a:t>
            </a:r>
            <a:r>
              <a:rPr lang="en-US" altLang="zh-CN" dirty="0"/>
              <a:t>j</a:t>
            </a:r>
            <a:r>
              <a:rPr lang="zh-CN" altLang="en-US" dirty="0"/>
              <a:t>满足</a:t>
            </a:r>
            <a:r>
              <a:rPr lang="en-US" altLang="zh-CN" dirty="0" err="1"/>
              <a:t>i</a:t>
            </a:r>
            <a:r>
              <a:rPr lang="en-US" altLang="zh-CN" dirty="0"/>
              <a:t>&lt;j</a:t>
            </a:r>
            <a:r>
              <a:rPr lang="zh-CN" altLang="en-US" dirty="0"/>
              <a:t>且</a:t>
            </a:r>
            <a:r>
              <a:rPr lang="en-US" altLang="zh-CN" dirty="0"/>
              <a:t>Hi&lt;</a:t>
            </a:r>
            <a:r>
              <a:rPr lang="en-US" altLang="zh-CN" dirty="0" err="1"/>
              <a:t>Hj</a:t>
            </a:r>
            <a:r>
              <a:rPr lang="zh-CN" altLang="en-US" dirty="0"/>
              <a:t>，我们可以说奶牛</a:t>
            </a:r>
            <a:r>
              <a:rPr lang="en-US" altLang="zh-CN" dirty="0" err="1"/>
              <a:t>i</a:t>
            </a:r>
            <a:r>
              <a:rPr lang="zh-CN" altLang="en-US" dirty="0"/>
              <a:t>可以仰望奶牛</a:t>
            </a:r>
            <a:r>
              <a:rPr lang="en-US" altLang="zh-CN" dirty="0"/>
              <a:t>j</a:t>
            </a:r>
            <a:r>
              <a:rPr lang="zh-CN" altLang="en-US" dirty="0"/>
              <a:t>．    求出每只奶牛离她最近的仰望对象．</a:t>
            </a:r>
          </a:p>
        </p:txBody>
      </p:sp>
    </p:spTree>
    <p:extLst>
      <p:ext uri="{BB962C8B-B14F-4D97-AF65-F5344CB8AC3E}">
        <p14:creationId xmlns:p14="http://schemas.microsoft.com/office/powerpoint/2010/main" val="2049724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C660B-BA4D-0EF4-64AC-FFA92B6C01D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8B48FF2-8B77-906C-FEF8-33D2D1581B4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71256DD-9C0D-0273-2CD7-820B9227F149}"/>
              </a:ext>
            </a:extLst>
          </p:cNvPr>
          <p:cNvPicPr>
            <a:picLocks noChangeAspect="1"/>
          </p:cNvPicPr>
          <p:nvPr/>
        </p:nvPicPr>
        <p:blipFill>
          <a:blip r:embed="rId2"/>
          <a:stretch>
            <a:fillRect/>
          </a:stretch>
        </p:blipFill>
        <p:spPr>
          <a:xfrm>
            <a:off x="0" y="0"/>
            <a:ext cx="8527796" cy="6964125"/>
          </a:xfrm>
          <a:prstGeom prst="rect">
            <a:avLst/>
          </a:prstGeom>
        </p:spPr>
      </p:pic>
      <p:pic>
        <p:nvPicPr>
          <p:cNvPr id="7" name="图片 6">
            <a:extLst>
              <a:ext uri="{FF2B5EF4-FFF2-40B4-BE49-F238E27FC236}">
                <a16:creationId xmlns:a16="http://schemas.microsoft.com/office/drawing/2014/main" id="{806530B3-D733-AE38-66C9-9A6C35457D33}"/>
              </a:ext>
            </a:extLst>
          </p:cNvPr>
          <p:cNvPicPr>
            <a:picLocks noChangeAspect="1"/>
          </p:cNvPicPr>
          <p:nvPr/>
        </p:nvPicPr>
        <p:blipFill>
          <a:blip r:embed="rId3"/>
          <a:stretch>
            <a:fillRect/>
          </a:stretch>
        </p:blipFill>
        <p:spPr>
          <a:xfrm>
            <a:off x="4895850" y="371792"/>
            <a:ext cx="8275684" cy="2029588"/>
          </a:xfrm>
          <a:prstGeom prst="rect">
            <a:avLst/>
          </a:prstGeom>
        </p:spPr>
      </p:pic>
    </p:spTree>
    <p:extLst>
      <p:ext uri="{BB962C8B-B14F-4D97-AF65-F5344CB8AC3E}">
        <p14:creationId xmlns:p14="http://schemas.microsoft.com/office/powerpoint/2010/main" val="146903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846B1-3F2F-C4E6-06C4-CF49A5A0C706}"/>
              </a:ext>
            </a:extLst>
          </p:cNvPr>
          <p:cNvSpPr>
            <a:spLocks noGrp="1"/>
          </p:cNvSpPr>
          <p:nvPr>
            <p:ph type="title"/>
          </p:nvPr>
        </p:nvSpPr>
        <p:spPr/>
        <p:txBody>
          <a:bodyPr/>
          <a:lstStyle/>
          <a:p>
            <a:r>
              <a:rPr lang="en-US" altLang="zh-CN" dirty="0"/>
              <a:t>H-</a:t>
            </a:r>
            <a:r>
              <a:rPr lang="zh-CN" altLang="en-US" dirty="0"/>
              <a:t>智乃与黑白树</a:t>
            </a:r>
          </a:p>
        </p:txBody>
      </p:sp>
      <p:sp>
        <p:nvSpPr>
          <p:cNvPr id="3" name="内容占位符 2">
            <a:extLst>
              <a:ext uri="{FF2B5EF4-FFF2-40B4-BE49-F238E27FC236}">
                <a16:creationId xmlns:a16="http://schemas.microsoft.com/office/drawing/2014/main" id="{FBE81A32-ED21-924F-F7CD-7C055EF0FEEE}"/>
              </a:ext>
            </a:extLst>
          </p:cNvPr>
          <p:cNvSpPr>
            <a:spLocks noGrp="1"/>
          </p:cNvSpPr>
          <p:nvPr>
            <p:ph idx="1"/>
          </p:nvPr>
        </p:nvSpPr>
        <p:spPr/>
        <p:txBody>
          <a:bodyPr/>
          <a:lstStyle/>
          <a:p>
            <a:r>
              <a:rPr lang="zh-CN" altLang="en-US" dirty="0"/>
              <a:t>智乃有一颗由 </a:t>
            </a:r>
            <a:r>
              <a:rPr lang="en-US" altLang="zh-CN" dirty="0"/>
              <a:t>n </a:t>
            </a:r>
            <a:r>
              <a:rPr lang="zh-CN" altLang="en-US" dirty="0"/>
              <a:t>个节点组成的无根树。每一个节点都有一个颜色属性，要么是白色，要么是黑色。定义一颗黑白树的权值，为所有起点为黑色，终点为白色的简单路径长度之和，路径长度指的是简单路径中边的数目。</a:t>
            </a:r>
            <a:endParaRPr lang="en-US" altLang="zh-CN" dirty="0"/>
          </a:p>
          <a:p>
            <a:r>
              <a:rPr lang="zh-CN" altLang="en-US" dirty="0"/>
              <a:t>现在智乃想知道，如果切断第 </a:t>
            </a:r>
            <a:r>
              <a:rPr lang="en-US" altLang="zh-CN" dirty="0" err="1"/>
              <a:t>i</a:t>
            </a:r>
            <a:r>
              <a:rPr lang="en-US" altLang="zh-CN" dirty="0"/>
              <a:t> </a:t>
            </a:r>
            <a:r>
              <a:rPr lang="zh-CN" altLang="en-US" dirty="0"/>
              <a:t>条边，产生的两棵黑白树的权值分别是多少？</a:t>
            </a:r>
            <a:endParaRPr lang="en-US" altLang="zh-CN" dirty="0"/>
          </a:p>
          <a:p>
            <a:r>
              <a:rPr lang="zh-CN" altLang="en-US" dirty="0"/>
              <a:t>注意这</a:t>
            </a:r>
            <a:r>
              <a:rPr lang="en-US" altLang="zh-CN" dirty="0"/>
              <a:t>n−1 </a:t>
            </a:r>
            <a:r>
              <a:rPr lang="zh-CN" altLang="en-US" dirty="0"/>
              <a:t>个询问互相独立，不会真的将树上的边切除。简单路径是指这样一条路径，其经过的顶点和边互不相同。</a:t>
            </a:r>
          </a:p>
        </p:txBody>
      </p:sp>
    </p:spTree>
    <p:extLst>
      <p:ext uri="{BB962C8B-B14F-4D97-AF65-F5344CB8AC3E}">
        <p14:creationId xmlns:p14="http://schemas.microsoft.com/office/powerpoint/2010/main" val="3822237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C7B07-B193-D797-60D6-FE0952A33641}"/>
              </a:ext>
            </a:extLst>
          </p:cNvPr>
          <p:cNvSpPr>
            <a:spLocks noGrp="1"/>
          </p:cNvSpPr>
          <p:nvPr>
            <p:ph type="title"/>
          </p:nvPr>
        </p:nvSpPr>
        <p:spPr/>
        <p:txBody>
          <a:bodyPr/>
          <a:lstStyle/>
          <a:p>
            <a:r>
              <a:rPr lang="zh-CN" altLang="en-US" dirty="0"/>
              <a:t>补充知识：换根</a:t>
            </a:r>
            <a:r>
              <a:rPr lang="en-US" altLang="zh-CN" dirty="0" err="1"/>
              <a:t>dp</a:t>
            </a:r>
            <a:endParaRPr lang="zh-CN" altLang="en-US" dirty="0"/>
          </a:p>
        </p:txBody>
      </p:sp>
      <p:sp>
        <p:nvSpPr>
          <p:cNvPr id="3" name="内容占位符 2">
            <a:extLst>
              <a:ext uri="{FF2B5EF4-FFF2-40B4-BE49-F238E27FC236}">
                <a16:creationId xmlns:a16="http://schemas.microsoft.com/office/drawing/2014/main" id="{BC7D5B3E-2998-0D6A-28C5-3C69609F668F}"/>
              </a:ext>
            </a:extLst>
          </p:cNvPr>
          <p:cNvSpPr>
            <a:spLocks noGrp="1"/>
          </p:cNvSpPr>
          <p:nvPr>
            <p:ph idx="1"/>
          </p:nvPr>
        </p:nvSpPr>
        <p:spPr/>
        <p:txBody>
          <a:bodyPr/>
          <a:lstStyle/>
          <a:p>
            <a:r>
              <a:rPr lang="zh-CN" altLang="en-US" dirty="0"/>
              <a:t>其实是树形</a:t>
            </a:r>
            <a:r>
              <a:rPr lang="en-US" altLang="zh-CN" dirty="0" err="1"/>
              <a:t>dp</a:t>
            </a:r>
            <a:r>
              <a:rPr lang="zh-CN" altLang="en-US" dirty="0"/>
              <a:t>的一种，</a:t>
            </a:r>
            <a:endParaRPr lang="en-US" altLang="zh-CN" dirty="0"/>
          </a:p>
          <a:p>
            <a:r>
              <a:rPr lang="zh-CN" altLang="en-US" dirty="0"/>
              <a:t>总体思路：</a:t>
            </a:r>
            <a:endParaRPr lang="en-US" altLang="zh-CN" dirty="0"/>
          </a:p>
          <a:p>
            <a:r>
              <a:rPr lang="zh-CN" altLang="en-US" dirty="0"/>
              <a:t>先假定一个点作为根，算出答案</a:t>
            </a:r>
            <a:endParaRPr lang="en-US" altLang="zh-CN" dirty="0"/>
          </a:p>
          <a:p>
            <a:r>
              <a:rPr lang="zh-CN" altLang="en-US" dirty="0"/>
              <a:t>然后将它和他某个儿子交换算出这个儿子作为根的答案</a:t>
            </a:r>
            <a:endParaRPr lang="en-US" altLang="zh-CN" dirty="0"/>
          </a:p>
          <a:p>
            <a:r>
              <a:rPr lang="zh-CN" altLang="en-US" dirty="0"/>
              <a:t>一直这样递归下去就全部求出来了</a:t>
            </a:r>
          </a:p>
        </p:txBody>
      </p:sp>
    </p:spTree>
    <p:extLst>
      <p:ext uri="{BB962C8B-B14F-4D97-AF65-F5344CB8AC3E}">
        <p14:creationId xmlns:p14="http://schemas.microsoft.com/office/powerpoint/2010/main" val="21981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DCB12-D307-4F74-AF6C-954AE470D4E6}"/>
              </a:ext>
            </a:extLst>
          </p:cNvPr>
          <p:cNvSpPr>
            <a:spLocks noGrp="1"/>
          </p:cNvSpPr>
          <p:nvPr>
            <p:ph type="title"/>
          </p:nvPr>
        </p:nvSpPr>
        <p:spPr/>
        <p:txBody>
          <a:bodyPr/>
          <a:lstStyle/>
          <a:p>
            <a:r>
              <a:rPr lang="zh-CN" altLang="en-US" dirty="0"/>
              <a:t>例：</a:t>
            </a:r>
            <a:r>
              <a:rPr lang="en-US" altLang="zh-CN" dirty="0"/>
              <a:t>NC201400 </a:t>
            </a:r>
            <a:r>
              <a:rPr lang="zh-CN" altLang="en-US" b="0" i="0" dirty="0">
                <a:solidFill>
                  <a:srgbClr val="FFFFFF"/>
                </a:solidFill>
                <a:effectLst/>
                <a:latin typeface="system"/>
              </a:rPr>
              <a:t>树学</a:t>
            </a:r>
            <a:endParaRPr lang="zh-CN" altLang="en-US" dirty="0"/>
          </a:p>
        </p:txBody>
      </p:sp>
      <p:sp>
        <p:nvSpPr>
          <p:cNvPr id="3" name="内容占位符 2">
            <a:extLst>
              <a:ext uri="{FF2B5EF4-FFF2-40B4-BE49-F238E27FC236}">
                <a16:creationId xmlns:a16="http://schemas.microsoft.com/office/drawing/2014/main" id="{83A3709D-ABBB-4180-A73F-A482F6195788}"/>
              </a:ext>
            </a:extLst>
          </p:cNvPr>
          <p:cNvSpPr>
            <a:spLocks noGrp="1"/>
          </p:cNvSpPr>
          <p:nvPr>
            <p:ph idx="1"/>
          </p:nvPr>
        </p:nvSpPr>
        <p:spPr/>
        <p:txBody>
          <a:bodyPr>
            <a:normAutofit/>
          </a:bodyPr>
          <a:lstStyle/>
          <a:p>
            <a:r>
              <a:rPr lang="zh-CN" altLang="en-US" dirty="0"/>
              <a:t>牛妹有一张连通图，由</a:t>
            </a:r>
            <a:r>
              <a:rPr lang="en-US" altLang="zh-CN" dirty="0"/>
              <a:t>n</a:t>
            </a:r>
            <a:r>
              <a:rPr lang="zh-CN" altLang="en-US" dirty="0"/>
              <a:t>个点和</a:t>
            </a:r>
            <a:r>
              <a:rPr lang="en-US" altLang="zh-CN" dirty="0"/>
              <a:t>n-1</a:t>
            </a:r>
            <a:r>
              <a:rPr lang="zh-CN" altLang="en-US" dirty="0"/>
              <a:t>条边构成，也就是说这是一棵树，牛妹可以任意选择一个点为根，根的深度</a:t>
            </a:r>
            <a:r>
              <a:rPr lang="en-US" altLang="zh-CN" dirty="0" err="1"/>
              <a:t>deproot</a:t>
            </a:r>
            <a:r>
              <a:rPr lang="zh-CN" altLang="en-US" dirty="0"/>
              <a:t>​为</a:t>
            </a:r>
            <a:r>
              <a:rPr lang="en-US" altLang="zh-CN" dirty="0"/>
              <a:t>0</a:t>
            </a:r>
            <a:r>
              <a:rPr lang="zh-CN" altLang="en-US" dirty="0"/>
              <a:t>，对于任意一个非根的点，我们将他到根节点路径上的第一个点称作他的父节点，例如</a:t>
            </a:r>
            <a:r>
              <a:rPr lang="en-US" altLang="zh-CN" dirty="0"/>
              <a:t>1</a:t>
            </a:r>
            <a:r>
              <a:rPr lang="zh-CN" altLang="en-US" dirty="0"/>
              <a:t>为根，</a:t>
            </a:r>
            <a:r>
              <a:rPr lang="en-US" altLang="zh-CN" dirty="0"/>
              <a:t>1-4</a:t>
            </a:r>
            <a:r>
              <a:rPr lang="zh-CN" altLang="en-US" dirty="0"/>
              <a:t>的；路径为</a:t>
            </a:r>
            <a:r>
              <a:rPr lang="en-US" altLang="zh-CN" dirty="0"/>
              <a:t>1-3-5-4</a:t>
            </a:r>
            <a:r>
              <a:rPr lang="zh-CN" altLang="en-US" dirty="0"/>
              <a:t>时，</a:t>
            </a:r>
            <a:r>
              <a:rPr lang="en-US" altLang="zh-CN" dirty="0"/>
              <a:t>4</a:t>
            </a:r>
            <a:r>
              <a:rPr lang="zh-CN" altLang="en-US" dirty="0"/>
              <a:t>的父节点是</a:t>
            </a:r>
            <a:r>
              <a:rPr lang="en-US" altLang="zh-CN" dirty="0"/>
              <a:t>5</a:t>
            </a:r>
            <a:r>
              <a:rPr lang="zh-CN" altLang="en-US" dirty="0"/>
              <a:t>，并且满足对任意非根节点，他的深度等于他父亲的深度</a:t>
            </a:r>
            <a:r>
              <a:rPr lang="en-US" altLang="zh-CN" dirty="0"/>
              <a:t>+1</a:t>
            </a:r>
            <a:r>
              <a:rPr lang="zh-CN" altLang="en-US" dirty="0"/>
              <a:t>，整棵树的价值</a:t>
            </a:r>
            <a:r>
              <a:rPr lang="en-US" altLang="zh-CN" dirty="0"/>
              <a:t>W=∑</a:t>
            </a:r>
            <a:r>
              <a:rPr lang="en-US" altLang="zh-CN" dirty="0" err="1"/>
              <a:t>dep_i</a:t>
            </a:r>
            <a:r>
              <a:rPr lang="zh-CN" altLang="en-US" dirty="0"/>
              <a:t>​，即所有点的深度和</a:t>
            </a:r>
            <a:endParaRPr lang="en-US" altLang="zh-CN" dirty="0"/>
          </a:p>
          <a:p>
            <a:r>
              <a:rPr lang="zh-CN" altLang="en-US" dirty="0"/>
              <a:t>牛妹希望这棵树的</a:t>
            </a:r>
            <a:r>
              <a:rPr lang="en-US" altLang="zh-CN" dirty="0"/>
              <a:t>W</a:t>
            </a:r>
            <a:r>
              <a:rPr lang="zh-CN" altLang="en-US" dirty="0"/>
              <a:t>最小，请你告诉她，选择哪个点可以使</a:t>
            </a:r>
            <a:r>
              <a:rPr lang="en-US" altLang="zh-CN" dirty="0"/>
              <a:t>W</a:t>
            </a:r>
            <a:r>
              <a:rPr lang="zh-CN" altLang="en-US" dirty="0"/>
              <a:t>最小</a:t>
            </a:r>
          </a:p>
        </p:txBody>
      </p:sp>
    </p:spTree>
    <p:extLst>
      <p:ext uri="{BB962C8B-B14F-4D97-AF65-F5344CB8AC3E}">
        <p14:creationId xmlns:p14="http://schemas.microsoft.com/office/powerpoint/2010/main" val="151153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769B3-277E-49D9-9CDE-FC591F53C9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43BC44-C90F-44E7-B1F0-163D4966AB58}"/>
              </a:ext>
            </a:extLst>
          </p:cNvPr>
          <p:cNvSpPr>
            <a:spLocks noGrp="1"/>
          </p:cNvSpPr>
          <p:nvPr>
            <p:ph idx="1"/>
          </p:nvPr>
        </p:nvSpPr>
        <p:spPr/>
        <p:txBody>
          <a:bodyPr>
            <a:normAutofit/>
          </a:bodyPr>
          <a:lstStyle/>
          <a:p>
            <a:r>
              <a:rPr lang="zh-CN" altLang="en-US" dirty="0"/>
              <a:t>首先考虑如果是指定根节点你会不会做：已知根节点的话，我们只需要一遍</a:t>
            </a:r>
            <a:r>
              <a:rPr lang="en-US" altLang="zh-CN" dirty="0" err="1"/>
              <a:t>dfs</a:t>
            </a:r>
            <a:r>
              <a:rPr lang="zh-CN" altLang="en-US" dirty="0"/>
              <a:t>（或者</a:t>
            </a:r>
            <a:r>
              <a:rPr lang="en-US" altLang="zh-CN" dirty="0" err="1"/>
              <a:t>bfs</a:t>
            </a:r>
            <a:r>
              <a:rPr lang="zh-CN" altLang="en-US" dirty="0"/>
              <a:t>）就可以求出每个点的深度，然后求和就可以了。</a:t>
            </a:r>
          </a:p>
          <a:p>
            <a:r>
              <a:rPr lang="zh-CN" altLang="en-US" dirty="0"/>
              <a:t>然后我们考虑如果我们知道当前节点</a:t>
            </a:r>
            <a:r>
              <a:rPr lang="en-US" altLang="zh-CN" dirty="0"/>
              <a:t>x</a:t>
            </a:r>
            <a:r>
              <a:rPr lang="zh-CN" altLang="en-US" dirty="0"/>
              <a:t>为根的结果能否快速求出以它某儿子</a:t>
            </a:r>
            <a:r>
              <a:rPr lang="en-US" altLang="zh-CN" dirty="0"/>
              <a:t>y</a:t>
            </a:r>
            <a:r>
              <a:rPr lang="zh-CN" altLang="en-US" dirty="0"/>
              <a:t>为根的结果</a:t>
            </a:r>
            <a:r>
              <a:rPr lang="en-US" altLang="zh-CN" dirty="0"/>
              <a:t>——</a:t>
            </a:r>
            <a:r>
              <a:rPr lang="zh-CN" altLang="en-US" dirty="0"/>
              <a:t>当</a:t>
            </a:r>
            <a:r>
              <a:rPr lang="en-US" altLang="zh-CN" dirty="0"/>
              <a:t>y</a:t>
            </a:r>
            <a:r>
              <a:rPr lang="zh-CN" altLang="en-US" dirty="0"/>
              <a:t>从根的儿子变成根，它和它的子树都向上提了一层，深度</a:t>
            </a:r>
            <a:r>
              <a:rPr lang="en-US" altLang="zh-CN" dirty="0"/>
              <a:t>-1</a:t>
            </a:r>
            <a:r>
              <a:rPr lang="zh-CN" altLang="en-US" dirty="0"/>
              <a:t>，而</a:t>
            </a:r>
            <a:r>
              <a:rPr lang="en-US" altLang="zh-CN" dirty="0"/>
              <a:t>x</a:t>
            </a:r>
            <a:r>
              <a:rPr lang="zh-CN" altLang="en-US" dirty="0"/>
              <a:t>往下了一层，它除了</a:t>
            </a:r>
            <a:r>
              <a:rPr lang="en-US" altLang="zh-CN" dirty="0"/>
              <a:t>y</a:t>
            </a:r>
            <a:r>
              <a:rPr lang="zh-CN" altLang="en-US" dirty="0"/>
              <a:t>以外的其他子树也一起往下了一层，深度加以。所以从以</a:t>
            </a:r>
            <a:r>
              <a:rPr lang="en-US" altLang="zh-CN" dirty="0"/>
              <a:t>x</a:t>
            </a:r>
            <a:r>
              <a:rPr lang="zh-CN" altLang="en-US" dirty="0"/>
              <a:t>为根变为以</a:t>
            </a:r>
            <a:r>
              <a:rPr lang="en-US" altLang="zh-CN" dirty="0"/>
              <a:t>y</a:t>
            </a:r>
            <a:r>
              <a:rPr lang="zh-CN" altLang="en-US" dirty="0"/>
              <a:t>为根，深度之和减少了</a:t>
            </a:r>
            <a:r>
              <a:rPr lang="en-US" altLang="zh-CN" dirty="0"/>
              <a:t>y</a:t>
            </a:r>
            <a:r>
              <a:rPr lang="zh-CN" altLang="en-US" dirty="0"/>
              <a:t>的子树的大小，增加了其他点数的个数。</a:t>
            </a:r>
          </a:p>
          <a:p>
            <a:endParaRPr lang="zh-CN" altLang="en-US" dirty="0"/>
          </a:p>
        </p:txBody>
      </p:sp>
    </p:spTree>
    <p:extLst>
      <p:ext uri="{BB962C8B-B14F-4D97-AF65-F5344CB8AC3E}">
        <p14:creationId xmlns:p14="http://schemas.microsoft.com/office/powerpoint/2010/main" val="311205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580D6-8A5A-4C32-A802-28E41CBA5D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F0D3619-23AB-4C4B-AC6A-40CA29D051C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18601A5-FD59-4B55-9EFF-97D7B081AE3C}"/>
              </a:ext>
            </a:extLst>
          </p:cNvPr>
          <p:cNvPicPr>
            <a:picLocks noChangeAspect="1"/>
          </p:cNvPicPr>
          <p:nvPr/>
        </p:nvPicPr>
        <p:blipFill>
          <a:blip r:embed="rId2"/>
          <a:stretch>
            <a:fillRect/>
          </a:stretch>
        </p:blipFill>
        <p:spPr>
          <a:xfrm>
            <a:off x="838200" y="1513630"/>
            <a:ext cx="9362704" cy="4663333"/>
          </a:xfrm>
          <a:prstGeom prst="rect">
            <a:avLst/>
          </a:prstGeom>
        </p:spPr>
      </p:pic>
    </p:spTree>
    <p:extLst>
      <p:ext uri="{BB962C8B-B14F-4D97-AF65-F5344CB8AC3E}">
        <p14:creationId xmlns:p14="http://schemas.microsoft.com/office/powerpoint/2010/main" val="359866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B4F7A-7009-477E-BDE7-62A2A43447E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FD05E4B-D551-4F72-9E7C-DB98A296B292}"/>
              </a:ext>
            </a:extLst>
          </p:cNvPr>
          <p:cNvSpPr>
            <a:spLocks noGrp="1"/>
          </p:cNvSpPr>
          <p:nvPr>
            <p:ph idx="1"/>
          </p:nvPr>
        </p:nvSpPr>
        <p:spPr/>
        <p:txBody>
          <a:bodyPr>
            <a:normAutofit/>
          </a:bodyPr>
          <a:lstStyle/>
          <a:p>
            <a:r>
              <a:rPr lang="zh-CN" altLang="en-US" dirty="0"/>
              <a:t>如果我们用</a:t>
            </a:r>
            <a:r>
              <a:rPr lang="en-US" altLang="zh-CN" dirty="0"/>
              <a:t>f[</a:t>
            </a:r>
            <a:r>
              <a:rPr lang="en-US" altLang="zh-CN" dirty="0" err="1"/>
              <a:t>i</a:t>
            </a:r>
            <a:r>
              <a:rPr lang="en-US" altLang="zh-CN" dirty="0"/>
              <a:t>]</a:t>
            </a:r>
            <a:r>
              <a:rPr lang="zh-CN" altLang="en-US" dirty="0"/>
              <a:t>表示以</a:t>
            </a:r>
            <a:r>
              <a:rPr lang="en-US" altLang="zh-CN" dirty="0" err="1"/>
              <a:t>i</a:t>
            </a:r>
            <a:r>
              <a:rPr lang="zh-CN" altLang="en-US" dirty="0"/>
              <a:t>为根的时候每个点深度的和，我们可以用一遍</a:t>
            </a:r>
            <a:r>
              <a:rPr lang="en-US" altLang="zh-CN" dirty="0" err="1"/>
              <a:t>dfs</a:t>
            </a:r>
            <a:r>
              <a:rPr lang="zh-CN" altLang="en-US" dirty="0"/>
              <a:t>把</a:t>
            </a:r>
            <a:r>
              <a:rPr lang="en-US" altLang="zh-CN" dirty="0"/>
              <a:t>f[1]</a:t>
            </a:r>
            <a:r>
              <a:rPr lang="zh-CN" altLang="en-US" dirty="0"/>
              <a:t>求出来</a:t>
            </a:r>
            <a:r>
              <a:rPr lang="en-US" altLang="zh-CN" dirty="0"/>
              <a:t>——</a:t>
            </a:r>
            <a:r>
              <a:rPr lang="zh-CN" altLang="en-US" dirty="0"/>
              <a:t>以</a:t>
            </a:r>
            <a:r>
              <a:rPr lang="en-US" altLang="zh-CN" dirty="0"/>
              <a:t>1</a:t>
            </a:r>
            <a:r>
              <a:rPr lang="zh-CN" altLang="en-US" dirty="0"/>
              <a:t>为根</a:t>
            </a:r>
            <a:r>
              <a:rPr lang="en-US" altLang="zh-CN" dirty="0" err="1"/>
              <a:t>dfs</a:t>
            </a:r>
            <a:r>
              <a:rPr lang="zh-CN" altLang="en-US" dirty="0"/>
              <a:t>，给每个点维护一个</a:t>
            </a:r>
            <a:r>
              <a:rPr lang="en-US" altLang="zh-CN" dirty="0"/>
              <a:t>dep[</a:t>
            </a:r>
            <a:r>
              <a:rPr lang="en-US" altLang="zh-CN" dirty="0" err="1"/>
              <a:t>i</a:t>
            </a:r>
            <a:r>
              <a:rPr lang="en-US" altLang="zh-CN" dirty="0"/>
              <a:t>]</a:t>
            </a:r>
            <a:r>
              <a:rPr lang="zh-CN" altLang="en-US" dirty="0"/>
              <a:t>，显然</a:t>
            </a:r>
            <a:r>
              <a:rPr lang="en-US" altLang="zh-CN" dirty="0"/>
              <a:t>dep[y]=dep[x]+1</a:t>
            </a:r>
            <a:r>
              <a:rPr lang="zh-CN" altLang="en-US" dirty="0"/>
              <a:t>（</a:t>
            </a:r>
            <a:r>
              <a:rPr lang="en-US" altLang="zh-CN" dirty="0"/>
              <a:t>y</a:t>
            </a:r>
            <a:r>
              <a:rPr lang="zh-CN" altLang="en-US" dirty="0"/>
              <a:t>是</a:t>
            </a:r>
            <a:r>
              <a:rPr lang="en-US" altLang="zh-CN" dirty="0"/>
              <a:t>x</a:t>
            </a:r>
            <a:r>
              <a:rPr lang="zh-CN" altLang="en-US" dirty="0"/>
              <a:t>的儿子），</a:t>
            </a:r>
            <a:r>
              <a:rPr lang="en-US" altLang="zh-CN" dirty="0" err="1"/>
              <a:t>dfs</a:t>
            </a:r>
            <a:r>
              <a:rPr lang="zh-CN" altLang="en-US" dirty="0"/>
              <a:t>结束之后求和就好。</a:t>
            </a:r>
            <a:endParaRPr lang="en-US" altLang="zh-CN" dirty="0"/>
          </a:p>
          <a:p>
            <a:r>
              <a:rPr lang="zh-CN" altLang="en-US" dirty="0"/>
              <a:t>根据之前的分析在这次</a:t>
            </a:r>
            <a:r>
              <a:rPr lang="en-US" altLang="zh-CN" dirty="0" err="1"/>
              <a:t>dfs</a:t>
            </a:r>
            <a:r>
              <a:rPr lang="zh-CN" altLang="en-US" dirty="0"/>
              <a:t>的时候我们还需要同时维护一个数组</a:t>
            </a:r>
            <a:r>
              <a:rPr lang="en-US" altLang="zh-CN" dirty="0" err="1"/>
              <a:t>cnt</a:t>
            </a:r>
            <a:r>
              <a:rPr lang="en-US" altLang="zh-CN" dirty="0"/>
              <a:t>[</a:t>
            </a:r>
            <a:r>
              <a:rPr lang="en-US" altLang="zh-CN" dirty="0" err="1"/>
              <a:t>i</a:t>
            </a:r>
            <a:r>
              <a:rPr lang="en-US" altLang="zh-CN" dirty="0"/>
              <a:t>]</a:t>
            </a:r>
            <a:r>
              <a:rPr lang="zh-CN" altLang="en-US" dirty="0"/>
              <a:t>表示</a:t>
            </a:r>
            <a:r>
              <a:rPr lang="en-US" altLang="zh-CN" dirty="0" err="1"/>
              <a:t>i</a:t>
            </a:r>
            <a:r>
              <a:rPr lang="zh-CN" altLang="en-US" dirty="0"/>
              <a:t>的子树大小（包括它自己），</a:t>
            </a:r>
            <a:r>
              <a:rPr lang="en-US" altLang="zh-CN" dirty="0" err="1"/>
              <a:t>cnt</a:t>
            </a:r>
            <a:r>
              <a:rPr lang="en-US" altLang="zh-CN" dirty="0"/>
              <a:t>[x]=1+∑</a:t>
            </a:r>
            <a:r>
              <a:rPr lang="en-US" altLang="zh-CN" dirty="0" err="1"/>
              <a:t>cnt</a:t>
            </a:r>
            <a:r>
              <a:rPr lang="en-US" altLang="zh-CN" dirty="0"/>
              <a:t>[y] </a:t>
            </a:r>
            <a:r>
              <a:rPr lang="zh-CN" altLang="en-US" dirty="0"/>
              <a:t>（</a:t>
            </a:r>
            <a:r>
              <a:rPr lang="en-US" altLang="zh-CN" dirty="0"/>
              <a:t>y</a:t>
            </a:r>
            <a:r>
              <a:rPr lang="zh-CN" altLang="en-US" dirty="0"/>
              <a:t>是</a:t>
            </a:r>
            <a:r>
              <a:rPr lang="en-US" altLang="zh-CN" dirty="0"/>
              <a:t>x</a:t>
            </a:r>
            <a:r>
              <a:rPr lang="zh-CN" altLang="en-US" dirty="0"/>
              <a:t>的儿子）。然后再来一次</a:t>
            </a:r>
            <a:r>
              <a:rPr lang="en-US" altLang="zh-CN" dirty="0" err="1"/>
              <a:t>dfs</a:t>
            </a:r>
            <a:r>
              <a:rPr lang="zh-CN" altLang="en-US" dirty="0"/>
              <a:t>，遍历到</a:t>
            </a:r>
            <a:r>
              <a:rPr lang="en-US" altLang="zh-CN" dirty="0"/>
              <a:t>x</a:t>
            </a:r>
            <a:r>
              <a:rPr lang="zh-CN" altLang="en-US" dirty="0"/>
              <a:t>点的时候，去计算</a:t>
            </a:r>
            <a:r>
              <a:rPr lang="en-US" altLang="zh-CN" dirty="0"/>
              <a:t>x</a:t>
            </a:r>
            <a:r>
              <a:rPr lang="zh-CN" altLang="en-US" dirty="0"/>
              <a:t>的每个儿子</a:t>
            </a:r>
            <a:r>
              <a:rPr lang="en-US" altLang="zh-CN" dirty="0"/>
              <a:t>y</a:t>
            </a:r>
            <a:r>
              <a:rPr lang="zh-CN" altLang="en-US" dirty="0"/>
              <a:t>的</a:t>
            </a:r>
            <a:r>
              <a:rPr lang="en-US" altLang="zh-CN" dirty="0"/>
              <a:t>f</a:t>
            </a:r>
            <a:r>
              <a:rPr lang="zh-CN" altLang="en-US" dirty="0"/>
              <a:t>值，</a:t>
            </a:r>
            <a:r>
              <a:rPr lang="en-US" altLang="zh-CN" dirty="0"/>
              <a:t>f[y]=f[x]−</a:t>
            </a:r>
            <a:r>
              <a:rPr lang="en-US" altLang="zh-CN" dirty="0" err="1"/>
              <a:t>cnt</a:t>
            </a:r>
            <a:r>
              <a:rPr lang="en-US" altLang="zh-CN" dirty="0"/>
              <a:t>[y]+(n−</a:t>
            </a:r>
            <a:r>
              <a:rPr lang="en-US" altLang="zh-CN" dirty="0" err="1"/>
              <a:t>cnt</a:t>
            </a:r>
            <a:r>
              <a:rPr lang="en-US" altLang="zh-CN" dirty="0"/>
              <a:t>[y])</a:t>
            </a:r>
            <a:endParaRPr lang="zh-CN" altLang="en-US" dirty="0"/>
          </a:p>
          <a:p>
            <a:r>
              <a:rPr lang="zh-CN" altLang="en-US" dirty="0"/>
              <a:t>最后只需要取</a:t>
            </a:r>
            <a:r>
              <a:rPr lang="en-US" altLang="zh-CN" dirty="0"/>
              <a:t>f[</a:t>
            </a:r>
            <a:r>
              <a:rPr lang="en-US" altLang="zh-CN" dirty="0" err="1"/>
              <a:t>i</a:t>
            </a:r>
            <a:r>
              <a:rPr lang="en-US" altLang="zh-CN" dirty="0"/>
              <a:t>]</a:t>
            </a:r>
            <a:r>
              <a:rPr lang="zh-CN" altLang="en-US" dirty="0"/>
              <a:t>的最小值就是答案。</a:t>
            </a:r>
          </a:p>
          <a:p>
            <a:endParaRPr lang="zh-CN" altLang="en-US" dirty="0"/>
          </a:p>
        </p:txBody>
      </p:sp>
    </p:spTree>
    <p:extLst>
      <p:ext uri="{BB962C8B-B14F-4D97-AF65-F5344CB8AC3E}">
        <p14:creationId xmlns:p14="http://schemas.microsoft.com/office/powerpoint/2010/main" val="335410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0EC12-BFAE-47F0-9872-A5569653574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49C8C9B-AE8C-4989-A415-9AC77EEEE751}"/>
              </a:ext>
            </a:extLst>
          </p:cNvPr>
          <p:cNvSpPr>
            <a:spLocks noGrp="1"/>
          </p:cNvSpPr>
          <p:nvPr>
            <p:ph idx="1"/>
          </p:nvPr>
        </p:nvSpPr>
        <p:spPr/>
        <p:txBody>
          <a:bodyPr/>
          <a:lstStyle/>
          <a:p>
            <a:r>
              <a:rPr lang="zh-CN" altLang="en-US" dirty="0"/>
              <a:t>这种解法实际上是利用了换根的思路，即先算出固定某一点为根的答案然后考虑把它的儿子换成根会发生什么样的变化，如果这个变化是比较好算的，那么我们就可考虑每个点</a:t>
            </a:r>
            <a:r>
              <a:rPr lang="en-US" altLang="zh-CN" dirty="0"/>
              <a:t>x</a:t>
            </a:r>
            <a:r>
              <a:rPr lang="zh-CN" altLang="en-US" dirty="0"/>
              <a:t>为根的答案都根据以它父亲为根的结果去推。</a:t>
            </a:r>
          </a:p>
        </p:txBody>
      </p:sp>
    </p:spTree>
    <p:extLst>
      <p:ext uri="{BB962C8B-B14F-4D97-AF65-F5344CB8AC3E}">
        <p14:creationId xmlns:p14="http://schemas.microsoft.com/office/powerpoint/2010/main" val="2126537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a:extLst>
              <a:ext uri="{FF2B5EF4-FFF2-40B4-BE49-F238E27FC236}">
                <a16:creationId xmlns:a16="http://schemas.microsoft.com/office/drawing/2014/main" id="{135D8B3E-FDF4-D5C5-3AD1-8BE282AF0822}"/>
              </a:ext>
            </a:extLst>
          </p:cNvPr>
          <p:cNvSpPr/>
          <p:nvPr/>
        </p:nvSpPr>
        <p:spPr>
          <a:xfrm>
            <a:off x="9048502" y="3239165"/>
            <a:ext cx="961901" cy="2802577"/>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C3243842-F0DB-D898-BE0D-659E427BC0EA}"/>
              </a:ext>
            </a:extLst>
          </p:cNvPr>
          <p:cNvSpPr/>
          <p:nvPr/>
        </p:nvSpPr>
        <p:spPr>
          <a:xfrm>
            <a:off x="7774379" y="3265713"/>
            <a:ext cx="961901" cy="28025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23E1D86-CFD1-E960-E8BF-EF1BA01B815F}"/>
              </a:ext>
            </a:extLst>
          </p:cNvPr>
          <p:cNvSpPr>
            <a:spLocks noGrp="1"/>
          </p:cNvSpPr>
          <p:nvPr>
            <p:ph type="title"/>
          </p:nvPr>
        </p:nvSpPr>
        <p:spPr/>
        <p:txBody>
          <a:bodyPr/>
          <a:lstStyle/>
          <a:p>
            <a:endParaRPr lang="zh-CN" altLang="en-US"/>
          </a:p>
        </p:txBody>
      </p:sp>
      <p:sp>
        <p:nvSpPr>
          <p:cNvPr id="4" name="椭圆 3">
            <a:extLst>
              <a:ext uri="{FF2B5EF4-FFF2-40B4-BE49-F238E27FC236}">
                <a16:creationId xmlns:a16="http://schemas.microsoft.com/office/drawing/2014/main" id="{5D4A9479-F3D8-3D6B-8798-2124BAA06265}"/>
              </a:ext>
            </a:extLst>
          </p:cNvPr>
          <p:cNvSpPr/>
          <p:nvPr/>
        </p:nvSpPr>
        <p:spPr>
          <a:xfrm>
            <a:off x="8475023" y="1024888"/>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428CC75-542F-3040-A572-E1A51328BE2E}"/>
              </a:ext>
            </a:extLst>
          </p:cNvPr>
          <p:cNvSpPr/>
          <p:nvPr/>
        </p:nvSpPr>
        <p:spPr>
          <a:xfrm>
            <a:off x="7982197" y="3073730"/>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C5768F0-B445-43B6-BB2B-CAD6E30C58FD}"/>
              </a:ext>
            </a:extLst>
          </p:cNvPr>
          <p:cNvSpPr/>
          <p:nvPr/>
        </p:nvSpPr>
        <p:spPr>
          <a:xfrm>
            <a:off x="9220694" y="2990303"/>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E4ECE77-47DC-319D-645A-24C37CC9B101}"/>
              </a:ext>
            </a:extLst>
          </p:cNvPr>
          <p:cNvSpPr/>
          <p:nvPr/>
        </p:nvSpPr>
        <p:spPr>
          <a:xfrm>
            <a:off x="6850083" y="3265714"/>
            <a:ext cx="961901" cy="28025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6F9B153-3387-B2C0-7A7C-41B1FF8D92C1}"/>
              </a:ext>
            </a:extLst>
          </p:cNvPr>
          <p:cNvSpPr/>
          <p:nvPr/>
        </p:nvSpPr>
        <p:spPr>
          <a:xfrm>
            <a:off x="7093527" y="3073730"/>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D1D435F8-8761-8392-BDEE-EDC766511B20}"/>
              </a:ext>
            </a:extLst>
          </p:cNvPr>
          <p:cNvCxnSpPr>
            <a:cxnSpLocks/>
            <a:stCxn id="4" idx="4"/>
            <a:endCxn id="7" idx="0"/>
          </p:cNvCxnSpPr>
          <p:nvPr/>
        </p:nvCxnSpPr>
        <p:spPr>
          <a:xfrm flipH="1">
            <a:off x="7354784" y="1781734"/>
            <a:ext cx="1381496" cy="12919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直接连接符 13">
            <a:extLst>
              <a:ext uri="{FF2B5EF4-FFF2-40B4-BE49-F238E27FC236}">
                <a16:creationId xmlns:a16="http://schemas.microsoft.com/office/drawing/2014/main" id="{0FC2BD44-0663-DC79-9E5B-25E4BD293310}"/>
              </a:ext>
            </a:extLst>
          </p:cNvPr>
          <p:cNvCxnSpPr>
            <a:stCxn id="4" idx="4"/>
            <a:endCxn id="5" idx="0"/>
          </p:cNvCxnSpPr>
          <p:nvPr/>
        </p:nvCxnSpPr>
        <p:spPr>
          <a:xfrm flipH="1">
            <a:off x="8243454" y="1781734"/>
            <a:ext cx="492826" cy="12919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直接连接符 15">
            <a:extLst>
              <a:ext uri="{FF2B5EF4-FFF2-40B4-BE49-F238E27FC236}">
                <a16:creationId xmlns:a16="http://schemas.microsoft.com/office/drawing/2014/main" id="{B56FF41B-5ECA-0E27-7CB3-73E8A5419DA0}"/>
              </a:ext>
            </a:extLst>
          </p:cNvPr>
          <p:cNvCxnSpPr>
            <a:cxnSpLocks/>
            <a:stCxn id="4" idx="4"/>
            <a:endCxn id="6" idx="0"/>
          </p:cNvCxnSpPr>
          <p:nvPr/>
        </p:nvCxnSpPr>
        <p:spPr>
          <a:xfrm>
            <a:off x="8736280" y="1781734"/>
            <a:ext cx="745671" cy="1208569"/>
          </a:xfrm>
          <a:prstGeom prst="line">
            <a:avLst/>
          </a:prstGeom>
        </p:spPr>
        <p:style>
          <a:lnRef idx="3">
            <a:schemeClr val="accent5"/>
          </a:lnRef>
          <a:fillRef idx="0">
            <a:schemeClr val="accent5"/>
          </a:fillRef>
          <a:effectRef idx="2">
            <a:schemeClr val="accent5"/>
          </a:effectRef>
          <a:fontRef idx="minor">
            <a:schemeClr val="tx1"/>
          </a:fontRef>
        </p:style>
      </p:cxnSp>
      <p:sp>
        <p:nvSpPr>
          <p:cNvPr id="18" name="椭圆 17">
            <a:extLst>
              <a:ext uri="{FF2B5EF4-FFF2-40B4-BE49-F238E27FC236}">
                <a16:creationId xmlns:a16="http://schemas.microsoft.com/office/drawing/2014/main" id="{6847CBB2-8105-3B0F-8103-C25BF90C9949}"/>
              </a:ext>
            </a:extLst>
          </p:cNvPr>
          <p:cNvSpPr/>
          <p:nvPr/>
        </p:nvSpPr>
        <p:spPr>
          <a:xfrm>
            <a:off x="10277599" y="2994831"/>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62F74A44-759B-F7F7-9A03-56F90A63385D}"/>
              </a:ext>
            </a:extLst>
          </p:cNvPr>
          <p:cNvCxnSpPr>
            <a:cxnSpLocks/>
            <a:endCxn id="18" idx="0"/>
          </p:cNvCxnSpPr>
          <p:nvPr/>
        </p:nvCxnSpPr>
        <p:spPr>
          <a:xfrm>
            <a:off x="8736280" y="1781734"/>
            <a:ext cx="1802576" cy="1213097"/>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9737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A60C2-AB41-2354-7CAB-86894A7C127D}"/>
              </a:ext>
            </a:extLst>
          </p:cNvPr>
          <p:cNvSpPr>
            <a:spLocks noGrp="1"/>
          </p:cNvSpPr>
          <p:nvPr>
            <p:ph type="title"/>
          </p:nvPr>
        </p:nvSpPr>
        <p:spPr/>
        <p:txBody>
          <a:bodyPr/>
          <a:lstStyle/>
          <a:p>
            <a:r>
              <a:rPr lang="en-US" altLang="zh-CN" dirty="0"/>
              <a:t>A-</a:t>
            </a:r>
            <a:r>
              <a:rPr lang="zh-CN" altLang="en-US" dirty="0"/>
              <a:t>智乃的博弈游戏</a:t>
            </a:r>
          </a:p>
        </p:txBody>
      </p:sp>
      <p:sp>
        <p:nvSpPr>
          <p:cNvPr id="3" name="内容占位符 2">
            <a:extLst>
              <a:ext uri="{FF2B5EF4-FFF2-40B4-BE49-F238E27FC236}">
                <a16:creationId xmlns:a16="http://schemas.microsoft.com/office/drawing/2014/main" id="{0E6615FC-3099-D945-E532-90FB7FC9BA4C}"/>
              </a:ext>
            </a:extLst>
          </p:cNvPr>
          <p:cNvSpPr>
            <a:spLocks noGrp="1"/>
          </p:cNvSpPr>
          <p:nvPr>
            <p:ph idx="1"/>
          </p:nvPr>
        </p:nvSpPr>
        <p:spPr/>
        <p:txBody>
          <a:bodyPr/>
          <a:lstStyle/>
          <a:p>
            <a:r>
              <a:rPr lang="zh-CN" altLang="en-US" dirty="0"/>
              <a:t>智乃和 </a:t>
            </a:r>
            <a:r>
              <a:rPr lang="en-US" altLang="zh-CN" dirty="0" err="1"/>
              <a:t>qcjj</a:t>
            </a:r>
            <a:r>
              <a:rPr lang="en-US" altLang="zh-CN" dirty="0"/>
              <a:t> </a:t>
            </a:r>
            <a:r>
              <a:rPr lang="zh-CN" altLang="en-US" dirty="0"/>
              <a:t>在玩一个博弈游戏，现在有一堆共 </a:t>
            </a:r>
            <a:r>
              <a:rPr lang="en-US" altLang="zh-CN" dirty="0"/>
              <a:t>n </a:t>
            </a:r>
            <a:r>
              <a:rPr lang="zh-CN" altLang="en-US" dirty="0"/>
              <a:t>个石子。两个人轮流进行游戏，智乃先手。游戏规则如下：当轮到某个人操作时，如果当前只剩下 </a:t>
            </a:r>
            <a:r>
              <a:rPr lang="en-US" altLang="zh-CN" dirty="0"/>
              <a:t>1 </a:t>
            </a:r>
            <a:r>
              <a:rPr lang="zh-CN" altLang="en-US" dirty="0"/>
              <a:t>个石子，则她获得游戏胜利，否则她可以选择拿走 </a:t>
            </a:r>
            <a:r>
              <a:rPr lang="en-US" altLang="zh-CN" dirty="0"/>
              <a:t>x </a:t>
            </a:r>
            <a:r>
              <a:rPr lang="zh-CN" altLang="en-US" dirty="0"/>
              <a:t>个石子，</a:t>
            </a:r>
            <a:r>
              <a:rPr lang="en-US" altLang="zh-CN" dirty="0"/>
              <a:t>x </a:t>
            </a:r>
            <a:r>
              <a:rPr lang="zh-CN" altLang="en-US" dirty="0"/>
              <a:t>由选手决定，是一个不大于当前石子个数 </a:t>
            </a:r>
            <a:r>
              <a:rPr lang="en-US" altLang="zh-CN" dirty="0"/>
              <a:t>n </a:t>
            </a:r>
            <a:r>
              <a:rPr lang="zh-CN" altLang="en-US" dirty="0"/>
              <a:t>且与当前石子个数 </a:t>
            </a:r>
            <a:r>
              <a:rPr lang="en-US" altLang="zh-CN" dirty="0"/>
              <a:t>n </a:t>
            </a:r>
            <a:r>
              <a:rPr lang="zh-CN" altLang="en-US" dirty="0"/>
              <a:t>互质的数。两人轮流进行，两人均采用最优策略下，问智乃（先手玩家）能否获胜。</a:t>
            </a:r>
          </a:p>
        </p:txBody>
      </p:sp>
    </p:spTree>
    <p:extLst>
      <p:ext uri="{BB962C8B-B14F-4D97-AF65-F5344CB8AC3E}">
        <p14:creationId xmlns:p14="http://schemas.microsoft.com/office/powerpoint/2010/main" val="2374044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5DBD9-8CD3-34CD-F84E-FA673DF5E15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61754AA-59FE-3C02-A9ED-CFCD5BF71BD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FA84488-5126-6118-E079-6BB83024BB7A}"/>
              </a:ext>
            </a:extLst>
          </p:cNvPr>
          <p:cNvPicPr>
            <a:picLocks noChangeAspect="1"/>
          </p:cNvPicPr>
          <p:nvPr/>
        </p:nvPicPr>
        <p:blipFill>
          <a:blip r:embed="rId2"/>
          <a:stretch>
            <a:fillRect/>
          </a:stretch>
        </p:blipFill>
        <p:spPr>
          <a:xfrm>
            <a:off x="6096000" y="486727"/>
            <a:ext cx="5629275" cy="5372100"/>
          </a:xfrm>
          <a:prstGeom prst="rect">
            <a:avLst/>
          </a:prstGeom>
        </p:spPr>
      </p:pic>
      <p:pic>
        <p:nvPicPr>
          <p:cNvPr id="7" name="图片 6">
            <a:extLst>
              <a:ext uri="{FF2B5EF4-FFF2-40B4-BE49-F238E27FC236}">
                <a16:creationId xmlns:a16="http://schemas.microsoft.com/office/drawing/2014/main" id="{F8393589-E34B-629F-4D4A-EE69A1430BCA}"/>
              </a:ext>
            </a:extLst>
          </p:cNvPr>
          <p:cNvPicPr>
            <a:picLocks noChangeAspect="1"/>
          </p:cNvPicPr>
          <p:nvPr/>
        </p:nvPicPr>
        <p:blipFill>
          <a:blip r:embed="rId3"/>
          <a:stretch>
            <a:fillRect/>
          </a:stretch>
        </p:blipFill>
        <p:spPr>
          <a:xfrm>
            <a:off x="570875" y="0"/>
            <a:ext cx="4946629" cy="6858000"/>
          </a:xfrm>
          <a:prstGeom prst="rect">
            <a:avLst/>
          </a:prstGeom>
        </p:spPr>
      </p:pic>
    </p:spTree>
    <p:extLst>
      <p:ext uri="{BB962C8B-B14F-4D97-AF65-F5344CB8AC3E}">
        <p14:creationId xmlns:p14="http://schemas.microsoft.com/office/powerpoint/2010/main" val="3257973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A1277-11B4-3FE6-9787-855FE47EDEF6}"/>
              </a:ext>
            </a:extLst>
          </p:cNvPr>
          <p:cNvSpPr>
            <a:spLocks noGrp="1"/>
          </p:cNvSpPr>
          <p:nvPr>
            <p:ph type="title"/>
          </p:nvPr>
        </p:nvSpPr>
        <p:spPr/>
        <p:txBody>
          <a:bodyPr/>
          <a:lstStyle/>
          <a:p>
            <a:r>
              <a:rPr lang="en-US" altLang="zh-CN" dirty="0"/>
              <a:t>D-</a:t>
            </a:r>
            <a:r>
              <a:rPr lang="zh-CN" altLang="en-US" dirty="0"/>
              <a:t>智乃的</a:t>
            </a:r>
            <a:r>
              <a:rPr lang="en-US" altLang="zh-CN" dirty="0"/>
              <a:t>Notepad(Hard version)</a:t>
            </a:r>
            <a:endParaRPr lang="zh-CN" altLang="en-US" dirty="0"/>
          </a:p>
        </p:txBody>
      </p:sp>
      <p:sp>
        <p:nvSpPr>
          <p:cNvPr id="3" name="内容占位符 2">
            <a:extLst>
              <a:ext uri="{FF2B5EF4-FFF2-40B4-BE49-F238E27FC236}">
                <a16:creationId xmlns:a16="http://schemas.microsoft.com/office/drawing/2014/main" id="{2EF0A80A-D4B2-5193-69C2-F00E92798EA3}"/>
              </a:ext>
            </a:extLst>
          </p:cNvPr>
          <p:cNvSpPr>
            <a:spLocks noGrp="1"/>
          </p:cNvSpPr>
          <p:nvPr>
            <p:ph idx="1"/>
          </p:nvPr>
        </p:nvSpPr>
        <p:spPr/>
        <p:txBody>
          <a:bodyPr/>
          <a:lstStyle/>
          <a:p>
            <a:r>
              <a:rPr lang="zh-CN" altLang="en-US" dirty="0"/>
              <a:t>智乃在练习打字，她打开电脑上的记事本，准备输入一系列单词组成的集合，她想要知道如果想在记事本上显示过这个单词集合中所有的单词，则最少敲多少下键盘？ 、</a:t>
            </a:r>
            <a:endParaRPr lang="en-US" altLang="zh-CN" dirty="0"/>
          </a:p>
          <a:p>
            <a:r>
              <a:rPr lang="zh-CN" altLang="en-US" dirty="0"/>
              <a:t>现在有 </a:t>
            </a:r>
            <a:r>
              <a:rPr lang="en-US" altLang="zh-CN" dirty="0"/>
              <a:t>n </a:t>
            </a:r>
            <a:r>
              <a:rPr lang="zh-CN" altLang="en-US" dirty="0"/>
              <a:t>个单词，编号从 </a:t>
            </a:r>
            <a:r>
              <a:rPr lang="en-US" altLang="zh-CN" dirty="0"/>
              <a:t>1</a:t>
            </a:r>
            <a:r>
              <a:rPr lang="zh-CN" altLang="en-US" dirty="0"/>
              <a:t>到 </a:t>
            </a:r>
            <a:r>
              <a:rPr lang="en-US" altLang="zh-CN" dirty="0"/>
              <a:t>n</a:t>
            </a:r>
            <a:r>
              <a:rPr lang="zh-CN" altLang="en-US" dirty="0"/>
              <a:t>，智乃有 </a:t>
            </a:r>
            <a:r>
              <a:rPr lang="en-US" altLang="zh-CN" dirty="0"/>
              <a:t>m </a:t>
            </a:r>
            <a:r>
              <a:rPr lang="zh-CN" altLang="en-US" dirty="0"/>
              <a:t>次查询，每次查询单词集合为 </a:t>
            </a:r>
            <a:r>
              <a:rPr lang="en-US" altLang="zh-CN" dirty="0"/>
              <a:t>l </a:t>
            </a:r>
            <a:r>
              <a:rPr lang="zh-CN" altLang="en-US" dirty="0"/>
              <a:t>到 </a:t>
            </a:r>
            <a:r>
              <a:rPr lang="en-US" altLang="zh-CN" dirty="0"/>
              <a:t>r </a:t>
            </a:r>
            <a:r>
              <a:rPr lang="zh-CN" altLang="en-US" dirty="0"/>
              <a:t>时，要想在记事本上显示过所有单词，至少要敲几下键盘？</a:t>
            </a:r>
            <a:endParaRPr lang="en-US" altLang="zh-CN" dirty="0"/>
          </a:p>
          <a:p>
            <a:endParaRPr lang="zh-CN" altLang="en-US" dirty="0"/>
          </a:p>
        </p:txBody>
      </p:sp>
    </p:spTree>
    <p:extLst>
      <p:ext uri="{BB962C8B-B14F-4D97-AF65-F5344CB8AC3E}">
        <p14:creationId xmlns:p14="http://schemas.microsoft.com/office/powerpoint/2010/main" val="4261789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222F72-9361-EA8D-75B2-EC2366A54795}"/>
              </a:ext>
            </a:extLst>
          </p:cNvPr>
          <p:cNvSpPr>
            <a:spLocks noGrp="1"/>
          </p:cNvSpPr>
          <p:nvPr>
            <p:ph type="title"/>
          </p:nvPr>
        </p:nvSpPr>
        <p:spPr/>
        <p:txBody>
          <a:bodyPr/>
          <a:lstStyle/>
          <a:p>
            <a:r>
              <a:rPr lang="zh-CN" altLang="en-US" dirty="0"/>
              <a:t>补充知识：</a:t>
            </a:r>
            <a:r>
              <a:rPr lang="en-US" altLang="zh-CN" dirty="0" err="1"/>
              <a:t>Trie</a:t>
            </a:r>
            <a:r>
              <a:rPr lang="zh-CN" altLang="en-US" dirty="0"/>
              <a:t>树</a:t>
            </a:r>
          </a:p>
        </p:txBody>
      </p:sp>
      <p:sp>
        <p:nvSpPr>
          <p:cNvPr id="3" name="内容占位符 2">
            <a:extLst>
              <a:ext uri="{FF2B5EF4-FFF2-40B4-BE49-F238E27FC236}">
                <a16:creationId xmlns:a16="http://schemas.microsoft.com/office/drawing/2014/main" id="{2563E3B3-5594-6F4A-2F20-FCCF93AA8BF2}"/>
              </a:ext>
            </a:extLst>
          </p:cNvPr>
          <p:cNvSpPr>
            <a:spLocks noGrp="1"/>
          </p:cNvSpPr>
          <p:nvPr>
            <p:ph idx="1"/>
          </p:nvPr>
        </p:nvSpPr>
        <p:spPr/>
        <p:txBody>
          <a:bodyPr>
            <a:normAutofit fontScale="92500" lnSpcReduction="10000"/>
          </a:bodyPr>
          <a:lstStyle/>
          <a:p>
            <a:r>
              <a:rPr lang="en-US" altLang="zh-CN" dirty="0" err="1"/>
              <a:t>trie</a:t>
            </a:r>
            <a:r>
              <a:rPr lang="zh-CN" altLang="en-US" dirty="0"/>
              <a:t>，又称前缀树或字典树，是一种有序树，用于保存关联数组，其中的键通常是字符串。与二叉查找树不同，键不是直接保存在节点中，而是由节点在树中的位置决定。一个节点的所有子孙都有相同的前缀，也就是这个节点对应的字符串，而根节点对应空字符串。一般情况下，不是所有的节点都有对应的值，只有叶子节点和部分内部节点所对应的键才有相关的值。</a:t>
            </a:r>
          </a:p>
          <a:p>
            <a:r>
              <a:rPr lang="zh-CN" altLang="en-US" dirty="0"/>
              <a:t>基本性质</a:t>
            </a:r>
          </a:p>
          <a:p>
            <a:r>
              <a:rPr lang="en-US" altLang="zh-CN" dirty="0"/>
              <a:t>1</a:t>
            </a:r>
            <a:r>
              <a:rPr lang="zh-CN" altLang="en-US" dirty="0"/>
              <a:t>，根节点不包含字符，除根节点意外每个节点只包含一个字符。</a:t>
            </a:r>
          </a:p>
          <a:p>
            <a:r>
              <a:rPr lang="en-US" altLang="zh-CN" dirty="0"/>
              <a:t>2</a:t>
            </a:r>
            <a:r>
              <a:rPr lang="zh-CN" altLang="en-US" dirty="0"/>
              <a:t>，从根节点到某一个节点，路径上经过的字符连接起来，为该节点对应的字符串。</a:t>
            </a:r>
          </a:p>
          <a:p>
            <a:r>
              <a:rPr lang="en-US" altLang="zh-CN" dirty="0"/>
              <a:t>3</a:t>
            </a:r>
            <a:r>
              <a:rPr lang="zh-CN" altLang="en-US" dirty="0"/>
              <a:t>，每个节点的所有子节点包含的字符串不相同。</a:t>
            </a:r>
          </a:p>
        </p:txBody>
      </p:sp>
    </p:spTree>
    <p:extLst>
      <p:ext uri="{BB962C8B-B14F-4D97-AF65-F5344CB8AC3E}">
        <p14:creationId xmlns:p14="http://schemas.microsoft.com/office/powerpoint/2010/main" val="2112534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E8300-3CC1-9AC2-916F-230DACA0B3D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027D42-D23D-497B-23EF-196EFAC4BC09}"/>
              </a:ext>
            </a:extLst>
          </p:cNvPr>
          <p:cNvSpPr>
            <a:spLocks noGrp="1"/>
          </p:cNvSpPr>
          <p:nvPr>
            <p:ph idx="1"/>
          </p:nvPr>
        </p:nvSpPr>
        <p:spPr/>
        <p:txBody>
          <a:bodyPr/>
          <a:lstStyle/>
          <a:p>
            <a:r>
              <a:rPr lang="zh-CN" altLang="en-US" dirty="0"/>
              <a:t>例子：</a:t>
            </a:r>
            <a:br>
              <a:rPr lang="zh-CN" altLang="en-US" dirty="0"/>
            </a:br>
            <a:r>
              <a:rPr lang="en-US" altLang="zh-CN" dirty="0" err="1"/>
              <a:t>aab</a:t>
            </a:r>
            <a:r>
              <a:rPr lang="en-US" altLang="zh-CN" dirty="0"/>
              <a:t> </a:t>
            </a:r>
            <a:r>
              <a:rPr lang="en-US" altLang="zh-CN" dirty="0" err="1"/>
              <a:t>aaaa</a:t>
            </a:r>
            <a:r>
              <a:rPr lang="en-US" altLang="zh-CN" dirty="0"/>
              <a:t> cba </a:t>
            </a:r>
            <a:r>
              <a:rPr lang="en-US" altLang="zh-CN" dirty="0" err="1"/>
              <a:t>abc</a:t>
            </a:r>
            <a:r>
              <a:rPr lang="en-US" altLang="zh-CN" dirty="0"/>
              <a:t> </a:t>
            </a:r>
            <a:r>
              <a:rPr lang="en-US" altLang="zh-CN" dirty="0" err="1"/>
              <a:t>caab</a:t>
            </a:r>
            <a:r>
              <a:rPr lang="en-US" altLang="zh-CN" dirty="0"/>
              <a:t> aa</a:t>
            </a:r>
            <a:endParaRPr lang="zh-CN" altLang="en-US" dirty="0"/>
          </a:p>
          <a:p>
            <a:endParaRPr lang="zh-CN" altLang="en-US" dirty="0"/>
          </a:p>
        </p:txBody>
      </p:sp>
      <p:pic>
        <p:nvPicPr>
          <p:cNvPr id="5" name="图片 4">
            <a:extLst>
              <a:ext uri="{FF2B5EF4-FFF2-40B4-BE49-F238E27FC236}">
                <a16:creationId xmlns:a16="http://schemas.microsoft.com/office/drawing/2014/main" id="{74DA76E0-7B43-4348-853B-6309F06EE44C}"/>
              </a:ext>
            </a:extLst>
          </p:cNvPr>
          <p:cNvPicPr>
            <a:picLocks noChangeAspect="1"/>
          </p:cNvPicPr>
          <p:nvPr/>
        </p:nvPicPr>
        <p:blipFill>
          <a:blip r:embed="rId2"/>
          <a:stretch>
            <a:fillRect/>
          </a:stretch>
        </p:blipFill>
        <p:spPr>
          <a:xfrm>
            <a:off x="5710087" y="1472139"/>
            <a:ext cx="6253208" cy="4257706"/>
          </a:xfrm>
          <a:prstGeom prst="rect">
            <a:avLst/>
          </a:prstGeom>
        </p:spPr>
      </p:pic>
    </p:spTree>
    <p:extLst>
      <p:ext uri="{BB962C8B-B14F-4D97-AF65-F5344CB8AC3E}">
        <p14:creationId xmlns:p14="http://schemas.microsoft.com/office/powerpoint/2010/main" val="248309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97AA6-B130-62F4-23AF-C692B2737806}"/>
              </a:ext>
            </a:extLst>
          </p:cNvPr>
          <p:cNvSpPr>
            <a:spLocks noGrp="1"/>
          </p:cNvSpPr>
          <p:nvPr>
            <p:ph type="title"/>
          </p:nvPr>
        </p:nvSpPr>
        <p:spPr/>
        <p:txBody>
          <a:bodyPr/>
          <a:lstStyle/>
          <a:p>
            <a:r>
              <a:rPr lang="zh-CN" altLang="en-US" dirty="0"/>
              <a:t>区间颜色数查询：</a:t>
            </a:r>
            <a:br>
              <a:rPr lang="en-US" altLang="zh-CN" dirty="0"/>
            </a:br>
            <a:r>
              <a:rPr lang="en-US" altLang="zh-CN" dirty="0"/>
              <a:t>[SDOI2009]HH</a:t>
            </a:r>
            <a:r>
              <a:rPr lang="zh-CN" altLang="en-US" dirty="0"/>
              <a:t>的项链</a:t>
            </a:r>
            <a:r>
              <a:rPr lang="en-US" altLang="zh-CN" dirty="0"/>
              <a:t>——</a:t>
            </a:r>
            <a:r>
              <a:rPr lang="zh-CN" altLang="en-US" dirty="0"/>
              <a:t>区间颜色统计</a:t>
            </a:r>
          </a:p>
        </p:txBody>
      </p:sp>
      <p:sp>
        <p:nvSpPr>
          <p:cNvPr id="3" name="内容占位符 2">
            <a:extLst>
              <a:ext uri="{FF2B5EF4-FFF2-40B4-BE49-F238E27FC236}">
                <a16:creationId xmlns:a16="http://schemas.microsoft.com/office/drawing/2014/main" id="{DC8D3C57-AD06-4B1E-8499-DF11B3B8903F}"/>
              </a:ext>
            </a:extLst>
          </p:cNvPr>
          <p:cNvSpPr>
            <a:spLocks noGrp="1"/>
          </p:cNvSpPr>
          <p:nvPr>
            <p:ph idx="1"/>
          </p:nvPr>
        </p:nvSpPr>
        <p:spPr/>
        <p:txBody>
          <a:bodyPr>
            <a:normAutofit/>
          </a:bodyPr>
          <a:lstStyle/>
          <a:p>
            <a:r>
              <a:rPr lang="en-US" altLang="zh-CN" dirty="0"/>
              <a:t>HH</a:t>
            </a:r>
            <a:r>
              <a:rPr lang="zh-CN" altLang="en-US" dirty="0"/>
              <a:t>有一串由各种漂亮的贝壳组成的项链。 </a:t>
            </a:r>
          </a:p>
          <a:p>
            <a:r>
              <a:rPr lang="en-US" altLang="zh-CN" dirty="0"/>
              <a:t>HH</a:t>
            </a:r>
            <a:r>
              <a:rPr lang="zh-CN" altLang="en-US" dirty="0"/>
              <a:t>相信不同的贝壳会带来好运，所以每次散步完后，他都会随意取出一 段贝壳，思考它们所表达的含义。 </a:t>
            </a:r>
          </a:p>
          <a:p>
            <a:r>
              <a:rPr lang="en-US" altLang="zh-CN" dirty="0"/>
              <a:t>HH</a:t>
            </a:r>
            <a:r>
              <a:rPr lang="zh-CN" altLang="en-US" dirty="0"/>
              <a:t>不断地收集新的贝壳，因此他的项链变得越来越长。 </a:t>
            </a:r>
          </a:p>
          <a:p>
            <a:r>
              <a:rPr lang="zh-CN" altLang="en-US" dirty="0"/>
              <a:t>有一天，他突然提出了一 个问题：某一段贝壳中，包含了多少种不同的贝壳？ </a:t>
            </a:r>
          </a:p>
          <a:p>
            <a:r>
              <a:rPr lang="zh-CN" altLang="en-US" dirty="0"/>
              <a:t>这个问题很难回答。。。因为项链实在是太长了。于是，他只 好求助睿智的你，来解决这个问题。</a:t>
            </a:r>
            <a:endParaRPr lang="en-US" altLang="zh-CN" dirty="0"/>
          </a:p>
          <a:p>
            <a:r>
              <a:rPr lang="en-US" altLang="zh-CN" dirty="0"/>
              <a:t>N ≤ 50000</a:t>
            </a:r>
            <a:r>
              <a:rPr lang="zh-CN" altLang="en-US" dirty="0"/>
              <a:t>，</a:t>
            </a:r>
            <a:r>
              <a:rPr lang="en-US" altLang="zh-CN" dirty="0"/>
              <a:t>M ≤ 200000</a:t>
            </a:r>
            <a:r>
              <a:rPr lang="zh-CN" altLang="en-US" dirty="0"/>
              <a:t>。</a:t>
            </a:r>
          </a:p>
          <a:p>
            <a:endParaRPr lang="zh-CN" altLang="en-US" dirty="0"/>
          </a:p>
        </p:txBody>
      </p:sp>
    </p:spTree>
    <p:extLst>
      <p:ext uri="{BB962C8B-B14F-4D97-AF65-F5344CB8AC3E}">
        <p14:creationId xmlns:p14="http://schemas.microsoft.com/office/powerpoint/2010/main" val="4032644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BDD81-6734-2E7A-06F5-41F9039D9AE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9F038CE-FB00-EBEE-5E31-980A0D378C5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562343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FD785-1B56-D20F-539A-226046EB4B7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10D7B8E-1344-49BA-ADC8-7695794A055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A9DEE0C-D5C2-815D-87DD-A566008E20D1}"/>
              </a:ext>
            </a:extLst>
          </p:cNvPr>
          <p:cNvPicPr>
            <a:picLocks noChangeAspect="1"/>
          </p:cNvPicPr>
          <p:nvPr/>
        </p:nvPicPr>
        <p:blipFill>
          <a:blip r:embed="rId2"/>
          <a:stretch>
            <a:fillRect/>
          </a:stretch>
        </p:blipFill>
        <p:spPr>
          <a:xfrm>
            <a:off x="2981325" y="100012"/>
            <a:ext cx="6229350" cy="6657975"/>
          </a:xfrm>
          <a:prstGeom prst="rect">
            <a:avLst/>
          </a:prstGeom>
        </p:spPr>
      </p:pic>
    </p:spTree>
    <p:extLst>
      <p:ext uri="{BB962C8B-B14F-4D97-AF65-F5344CB8AC3E}">
        <p14:creationId xmlns:p14="http://schemas.microsoft.com/office/powerpoint/2010/main" val="180738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12AF00-0E03-DA02-2262-FC5F378CC91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0FD04FF-9381-B2EA-9C09-684E64CD196B}"/>
              </a:ext>
            </a:extLst>
          </p:cNvPr>
          <p:cNvSpPr>
            <a:spLocks noGrp="1"/>
          </p:cNvSpPr>
          <p:nvPr>
            <p:ph idx="1"/>
          </p:nvPr>
        </p:nvSpPr>
        <p:spPr/>
        <p:txBody>
          <a:bodyPr/>
          <a:lstStyle/>
          <a:p>
            <a:r>
              <a:rPr lang="zh-CN" altLang="en-US" dirty="0"/>
              <a:t>结束状态是什么？</a:t>
            </a:r>
            <a:endParaRPr lang="en-US" altLang="zh-CN" dirty="0"/>
          </a:p>
          <a:p>
            <a:endParaRPr lang="zh-CN" altLang="en-US" dirty="0"/>
          </a:p>
        </p:txBody>
      </p:sp>
    </p:spTree>
    <p:extLst>
      <p:ext uri="{BB962C8B-B14F-4D97-AF65-F5344CB8AC3E}">
        <p14:creationId xmlns:p14="http://schemas.microsoft.com/office/powerpoint/2010/main" val="246617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66ED3-F5B6-A2DB-F83F-5ED4942682E7}"/>
              </a:ext>
            </a:extLst>
          </p:cNvPr>
          <p:cNvSpPr>
            <a:spLocks noGrp="1"/>
          </p:cNvSpPr>
          <p:nvPr>
            <p:ph type="title"/>
          </p:nvPr>
        </p:nvSpPr>
        <p:spPr/>
        <p:txBody>
          <a:bodyPr/>
          <a:lstStyle/>
          <a:p>
            <a:r>
              <a:rPr lang="en-US" altLang="zh-CN" dirty="0"/>
              <a:t>F-</a:t>
            </a:r>
            <a:r>
              <a:rPr lang="zh-CN" altLang="en-US" dirty="0"/>
              <a:t>智乃的捉迷藏</a:t>
            </a:r>
          </a:p>
        </p:txBody>
      </p:sp>
      <p:sp>
        <p:nvSpPr>
          <p:cNvPr id="3" name="内容占位符 2">
            <a:extLst>
              <a:ext uri="{FF2B5EF4-FFF2-40B4-BE49-F238E27FC236}">
                <a16:creationId xmlns:a16="http://schemas.microsoft.com/office/drawing/2014/main" id="{FD0E9AAB-8A6B-A00D-1A61-EC4D63E8E269}"/>
              </a:ext>
            </a:extLst>
          </p:cNvPr>
          <p:cNvSpPr>
            <a:spLocks noGrp="1"/>
          </p:cNvSpPr>
          <p:nvPr>
            <p:ph idx="1"/>
          </p:nvPr>
        </p:nvSpPr>
        <p:spPr>
          <a:xfrm>
            <a:off x="838200" y="1825625"/>
            <a:ext cx="5996940" cy="4351338"/>
          </a:xfrm>
        </p:spPr>
        <p:txBody>
          <a:bodyPr/>
          <a:lstStyle/>
          <a:p>
            <a:r>
              <a:rPr lang="en-US" altLang="zh-CN" dirty="0"/>
              <a:t>n </a:t>
            </a:r>
            <a:r>
              <a:rPr lang="zh-CN" altLang="en-US" dirty="0"/>
              <a:t>个小朋友围着一个三角形的柱子在玩捉迷藏，位置关系如下图所示：</a:t>
            </a:r>
            <a:endParaRPr lang="en-US" altLang="zh-CN" dirty="0"/>
          </a:p>
          <a:p>
            <a:r>
              <a:rPr lang="zh-CN" altLang="en-US" dirty="0"/>
              <a:t>柱子周围有 </a:t>
            </a:r>
            <a:r>
              <a:rPr lang="en-US" altLang="zh-CN" dirty="0"/>
              <a:t>6 </a:t>
            </a:r>
            <a:r>
              <a:rPr lang="zh-CN" altLang="en-US" dirty="0"/>
              <a:t>个位置可以站人，小</a:t>
            </a:r>
            <a:r>
              <a:rPr lang="en-US" altLang="zh-CN" dirty="0"/>
              <a:t>A</a:t>
            </a:r>
            <a:r>
              <a:rPr lang="zh-CN" altLang="en-US" dirty="0"/>
              <a:t>可以看见位于 </a:t>
            </a:r>
            <a:r>
              <a:rPr lang="en-US" altLang="zh-CN" dirty="0"/>
              <a:t>1,2,3</a:t>
            </a:r>
            <a:r>
              <a:rPr lang="zh-CN" altLang="en-US" dirty="0"/>
              <a:t>位置的人；小</a:t>
            </a:r>
            <a:r>
              <a:rPr lang="en-US" altLang="zh-CN" dirty="0"/>
              <a:t>B</a:t>
            </a:r>
            <a:r>
              <a:rPr lang="zh-CN" altLang="en-US" dirty="0"/>
              <a:t>可以看见位于 </a:t>
            </a:r>
            <a:r>
              <a:rPr lang="en-US" altLang="zh-CN" dirty="0"/>
              <a:t>3,4,5</a:t>
            </a:r>
            <a:r>
              <a:rPr lang="zh-CN" altLang="en-US" dirty="0"/>
              <a:t>位置的人；小</a:t>
            </a:r>
            <a:r>
              <a:rPr lang="en-US" altLang="zh-CN" dirty="0"/>
              <a:t>C</a:t>
            </a:r>
            <a:r>
              <a:rPr lang="zh-CN" altLang="en-US" dirty="0"/>
              <a:t>可以看见位于 </a:t>
            </a:r>
            <a:r>
              <a:rPr lang="en-US" altLang="zh-CN" dirty="0"/>
              <a:t>5,6,1 </a:t>
            </a:r>
            <a:r>
              <a:rPr lang="zh-CN" altLang="en-US" dirty="0"/>
              <a:t>位置的人。</a:t>
            </a:r>
            <a:endParaRPr lang="en-US" altLang="zh-CN" dirty="0"/>
          </a:p>
          <a:p>
            <a:r>
              <a:rPr lang="zh-CN" altLang="en-US" dirty="0"/>
              <a:t>每一个位置都可以站任意数量的人。智乃想知道，是否存在一种站立方式，使得小</a:t>
            </a:r>
            <a:r>
              <a:rPr lang="en-US" altLang="zh-CN" dirty="0"/>
              <a:t>A</a:t>
            </a:r>
            <a:r>
              <a:rPr lang="zh-CN" altLang="en-US" dirty="0"/>
              <a:t>，小</a:t>
            </a:r>
            <a:r>
              <a:rPr lang="en-US" altLang="zh-CN" dirty="0"/>
              <a:t>B</a:t>
            </a:r>
            <a:r>
              <a:rPr lang="zh-CN" altLang="en-US" dirty="0"/>
              <a:t>，小</a:t>
            </a:r>
            <a:r>
              <a:rPr lang="en-US" altLang="zh-CN" dirty="0"/>
              <a:t>C</a:t>
            </a:r>
            <a:r>
              <a:rPr lang="zh-CN" altLang="en-US" dirty="0"/>
              <a:t>分别看到 </a:t>
            </a:r>
            <a:r>
              <a:rPr lang="en-US" altLang="zh-CN" dirty="0" err="1"/>
              <a:t>a,b,c</a:t>
            </a:r>
            <a:r>
              <a:rPr lang="en-US" altLang="zh-CN" dirty="0"/>
              <a:t> </a:t>
            </a:r>
            <a:r>
              <a:rPr lang="zh-CN" altLang="en-US" dirty="0"/>
              <a:t>个人。</a:t>
            </a:r>
          </a:p>
        </p:txBody>
      </p:sp>
      <p:pic>
        <p:nvPicPr>
          <p:cNvPr id="7" name="图片 6">
            <a:extLst>
              <a:ext uri="{FF2B5EF4-FFF2-40B4-BE49-F238E27FC236}">
                <a16:creationId xmlns:a16="http://schemas.microsoft.com/office/drawing/2014/main" id="{C5EDB7F7-2806-AEDA-B29F-F28F353D4898}"/>
              </a:ext>
            </a:extLst>
          </p:cNvPr>
          <p:cNvPicPr>
            <a:picLocks noChangeAspect="1"/>
          </p:cNvPicPr>
          <p:nvPr/>
        </p:nvPicPr>
        <p:blipFill>
          <a:blip r:embed="rId2"/>
          <a:stretch>
            <a:fillRect/>
          </a:stretch>
        </p:blipFill>
        <p:spPr>
          <a:xfrm>
            <a:off x="7244715" y="1458221"/>
            <a:ext cx="4947285" cy="3886546"/>
          </a:xfrm>
          <a:prstGeom prst="rect">
            <a:avLst/>
          </a:prstGeom>
        </p:spPr>
      </p:pic>
    </p:spTree>
    <p:extLst>
      <p:ext uri="{BB962C8B-B14F-4D97-AF65-F5344CB8AC3E}">
        <p14:creationId xmlns:p14="http://schemas.microsoft.com/office/powerpoint/2010/main" val="365624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BDB1F-076E-6C8B-5ACB-B43D5ECC3D49}"/>
              </a:ext>
            </a:extLst>
          </p:cNvPr>
          <p:cNvSpPr>
            <a:spLocks noGrp="1"/>
          </p:cNvSpPr>
          <p:nvPr>
            <p:ph type="title"/>
          </p:nvPr>
        </p:nvSpPr>
        <p:spPr/>
        <p:txBody>
          <a:bodyPr/>
          <a:lstStyle/>
          <a:p>
            <a:r>
              <a:rPr lang="en-US" altLang="zh-CN" dirty="0"/>
              <a:t>L-</a:t>
            </a:r>
            <a:r>
              <a:rPr lang="zh-CN" altLang="en-US" dirty="0"/>
              <a:t>智乃的三角遍历</a:t>
            </a:r>
          </a:p>
        </p:txBody>
      </p:sp>
      <p:sp>
        <p:nvSpPr>
          <p:cNvPr id="3" name="内容占位符 2">
            <a:extLst>
              <a:ext uri="{FF2B5EF4-FFF2-40B4-BE49-F238E27FC236}">
                <a16:creationId xmlns:a16="http://schemas.microsoft.com/office/drawing/2014/main" id="{41419DE2-D6E8-37BE-514E-DE3B993413E0}"/>
              </a:ext>
            </a:extLst>
          </p:cNvPr>
          <p:cNvSpPr>
            <a:spLocks noGrp="1"/>
          </p:cNvSpPr>
          <p:nvPr>
            <p:ph idx="1"/>
          </p:nvPr>
        </p:nvSpPr>
        <p:spPr/>
        <p:txBody>
          <a:bodyPr>
            <a:normAutofit fontScale="92500" lnSpcReduction="10000"/>
          </a:bodyPr>
          <a:lstStyle/>
          <a:p>
            <a:r>
              <a:rPr lang="zh-CN" altLang="en-US" dirty="0"/>
              <a:t>如图所示，是一个由一层三角形组成的平面图：</a:t>
            </a:r>
            <a:endParaRPr lang="en-US" altLang="zh-CN" dirty="0"/>
          </a:p>
          <a:p>
            <a:r>
              <a:rPr lang="zh-CN" altLang="en-US" dirty="0"/>
              <a:t>按照图论中的概念分析，这张图由 </a:t>
            </a:r>
            <a:r>
              <a:rPr lang="en-US" altLang="zh-CN" dirty="0"/>
              <a:t>3 </a:t>
            </a:r>
            <a:r>
              <a:rPr lang="zh-CN" altLang="en-US" dirty="0"/>
              <a:t>个顶点、</a:t>
            </a:r>
            <a:r>
              <a:rPr lang="en-US" altLang="zh-CN" dirty="0"/>
              <a:t>3 </a:t>
            </a:r>
            <a:r>
              <a:rPr lang="zh-CN" altLang="en-US" dirty="0"/>
              <a:t>条边组成。在图论中，常常使用一个长度大小为 </a:t>
            </a:r>
            <a:r>
              <a:rPr lang="en-US" altLang="zh-CN" dirty="0"/>
              <a:t>m </a:t>
            </a:r>
            <a:r>
              <a:rPr lang="zh-CN" altLang="en-US" dirty="0"/>
              <a:t>的顶点序列来表示一个一笔画路径，这条路径也被称为欧拉路径。</a:t>
            </a:r>
            <a:endParaRPr lang="en-US" altLang="zh-CN" dirty="0"/>
          </a:p>
          <a:p>
            <a:r>
              <a:rPr lang="zh-CN" altLang="en-US" dirty="0"/>
              <a:t>例如在上面的例子中，可以使用序列 </a:t>
            </a:r>
            <a:r>
              <a:rPr lang="en-US" altLang="zh-CN" dirty="0"/>
              <a:t>{1,2,3,1}</a:t>
            </a:r>
            <a:r>
              <a:rPr lang="zh-CN" altLang="en-US" dirty="0"/>
              <a:t>来表示一笔画，该序列的含义是按照该序列的顺序依次经过边 </a:t>
            </a:r>
            <a:r>
              <a:rPr lang="en-US" altLang="zh-CN" dirty="0"/>
              <a:t>(1,2),(2,3),(3,1</a:t>
            </a:r>
            <a:r>
              <a:rPr lang="zh-CN" altLang="en-US" dirty="0"/>
              <a:t>）</a:t>
            </a:r>
            <a:r>
              <a:rPr lang="en-US" altLang="zh-CN" dirty="0"/>
              <a:t> </a:t>
            </a:r>
            <a:r>
              <a:rPr lang="zh-CN" altLang="en-US" dirty="0"/>
              <a:t>可以不重不漏的连续经过这张图上所有的边。</a:t>
            </a:r>
            <a:endParaRPr lang="en-US" altLang="zh-CN" dirty="0"/>
          </a:p>
          <a:p>
            <a:r>
              <a:rPr lang="zh-CN" altLang="en-US" dirty="0"/>
              <a:t>三角形每新增一层，其节点编号按照从左到右的顺序依次自增 </a:t>
            </a:r>
            <a:r>
              <a:rPr lang="en-US" altLang="zh-CN" dirty="0"/>
              <a:t>1</a:t>
            </a:r>
            <a:r>
              <a:rPr lang="zh-CN" altLang="en-US" dirty="0"/>
              <a:t>。例如上图分别为两层、三层三角形组成的平面图，以此类推。智乃现在想要一笔画出层数为 </a:t>
            </a:r>
            <a:r>
              <a:rPr lang="en-US" altLang="zh-CN" dirty="0"/>
              <a:t>n </a:t>
            </a:r>
            <a:r>
              <a:rPr lang="zh-CN" altLang="en-US" dirty="0"/>
              <a:t>的三角形平面图形，如果存在答案，请你给出任意一个顶点序列来表示层数为 </a:t>
            </a:r>
            <a:r>
              <a:rPr lang="en-US" altLang="zh-CN" dirty="0"/>
              <a:t>n </a:t>
            </a:r>
            <a:r>
              <a:rPr lang="zh-CN" altLang="en-US" dirty="0"/>
              <a:t>的三角形平面图一笔画序列，否则请告诉她无解。</a:t>
            </a:r>
          </a:p>
        </p:txBody>
      </p:sp>
    </p:spTree>
    <p:extLst>
      <p:ext uri="{BB962C8B-B14F-4D97-AF65-F5344CB8AC3E}">
        <p14:creationId xmlns:p14="http://schemas.microsoft.com/office/powerpoint/2010/main" val="291978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等腰三角形 17">
            <a:extLst>
              <a:ext uri="{FF2B5EF4-FFF2-40B4-BE49-F238E27FC236}">
                <a16:creationId xmlns:a16="http://schemas.microsoft.com/office/drawing/2014/main" id="{DE4319DA-6851-7611-34E0-7EA33C4D592C}"/>
              </a:ext>
            </a:extLst>
          </p:cNvPr>
          <p:cNvSpPr/>
          <p:nvPr/>
        </p:nvSpPr>
        <p:spPr>
          <a:xfrm>
            <a:off x="7308987" y="1051373"/>
            <a:ext cx="4344586" cy="374533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A37ECB2B-6459-3504-38AF-E13D6F6E3FE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365AEE-2E80-1556-4F6F-FFB16446F458}"/>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2848BDA9-FE12-52C8-E6C4-94C18595EAAF}"/>
              </a:ext>
            </a:extLst>
          </p:cNvPr>
          <p:cNvPicPr>
            <a:picLocks noChangeAspect="1"/>
          </p:cNvPicPr>
          <p:nvPr/>
        </p:nvPicPr>
        <p:blipFill>
          <a:blip r:embed="rId2"/>
          <a:stretch>
            <a:fillRect/>
          </a:stretch>
        </p:blipFill>
        <p:spPr>
          <a:xfrm>
            <a:off x="106809" y="1690688"/>
            <a:ext cx="6686550" cy="2933700"/>
          </a:xfrm>
          <a:prstGeom prst="rect">
            <a:avLst/>
          </a:prstGeom>
        </p:spPr>
      </p:pic>
      <p:sp>
        <p:nvSpPr>
          <p:cNvPr id="8" name="等腰三角形 7">
            <a:extLst>
              <a:ext uri="{FF2B5EF4-FFF2-40B4-BE49-F238E27FC236}">
                <a16:creationId xmlns:a16="http://schemas.microsoft.com/office/drawing/2014/main" id="{5ADDB9DC-268F-30E6-79C5-28AB60C2EEEB}"/>
              </a:ext>
            </a:extLst>
          </p:cNvPr>
          <p:cNvSpPr/>
          <p:nvPr/>
        </p:nvSpPr>
        <p:spPr>
          <a:xfrm>
            <a:off x="8919468" y="1025525"/>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3822EE02-8D5A-DBB6-FE9E-F7F4B84B2789}"/>
              </a:ext>
            </a:extLst>
          </p:cNvPr>
          <p:cNvSpPr/>
          <p:nvPr/>
        </p:nvSpPr>
        <p:spPr>
          <a:xfrm>
            <a:off x="8372647" y="1968320"/>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C3C94791-DEDE-5D9C-DCC5-623EE390D2FB}"/>
              </a:ext>
            </a:extLst>
          </p:cNvPr>
          <p:cNvSpPr/>
          <p:nvPr/>
        </p:nvSpPr>
        <p:spPr>
          <a:xfrm>
            <a:off x="9466289" y="1968320"/>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AA0B8959-D02A-D3F4-E70D-6D2CA75C55E0}"/>
              </a:ext>
            </a:extLst>
          </p:cNvPr>
          <p:cNvSpPr/>
          <p:nvPr/>
        </p:nvSpPr>
        <p:spPr>
          <a:xfrm>
            <a:off x="7825826" y="2911115"/>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BA3C5933-B038-6704-9A56-890A7CD2CB59}"/>
              </a:ext>
            </a:extLst>
          </p:cNvPr>
          <p:cNvSpPr/>
          <p:nvPr/>
        </p:nvSpPr>
        <p:spPr>
          <a:xfrm>
            <a:off x="8919468" y="2911115"/>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6DFDEC64-53E0-26A9-0BB3-A39CD48178DE}"/>
              </a:ext>
            </a:extLst>
          </p:cNvPr>
          <p:cNvSpPr/>
          <p:nvPr/>
        </p:nvSpPr>
        <p:spPr>
          <a:xfrm>
            <a:off x="7279005" y="3853910"/>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83F24973-D968-2693-9066-E8E1595AF3BA}"/>
              </a:ext>
            </a:extLst>
          </p:cNvPr>
          <p:cNvSpPr/>
          <p:nvPr/>
        </p:nvSpPr>
        <p:spPr>
          <a:xfrm>
            <a:off x="8372647" y="3853910"/>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3ECE6949-DDA0-E245-4D25-2563CB5209E2}"/>
              </a:ext>
            </a:extLst>
          </p:cNvPr>
          <p:cNvSpPr/>
          <p:nvPr/>
        </p:nvSpPr>
        <p:spPr>
          <a:xfrm>
            <a:off x="9466289" y="3836678"/>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5C8F23A9-342D-39A7-0E33-6474D98D49CC}"/>
              </a:ext>
            </a:extLst>
          </p:cNvPr>
          <p:cNvSpPr/>
          <p:nvPr/>
        </p:nvSpPr>
        <p:spPr>
          <a:xfrm>
            <a:off x="10559931" y="3836678"/>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0D6CFA8B-CFE8-4A9F-EEFE-10600B3DEB5E}"/>
              </a:ext>
            </a:extLst>
          </p:cNvPr>
          <p:cNvSpPr/>
          <p:nvPr/>
        </p:nvSpPr>
        <p:spPr>
          <a:xfrm>
            <a:off x="10013110" y="2911115"/>
            <a:ext cx="1093642" cy="942795"/>
          </a:xfrm>
          <a:prstGeom prst="triangle">
            <a:avLst/>
          </a:prstGeom>
          <a:ln w="571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856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C498B-11AC-DA51-2358-AFFC9A8E249B}"/>
              </a:ext>
            </a:extLst>
          </p:cNvPr>
          <p:cNvSpPr>
            <a:spLocks noGrp="1"/>
          </p:cNvSpPr>
          <p:nvPr>
            <p:ph type="title"/>
          </p:nvPr>
        </p:nvSpPr>
        <p:spPr/>
        <p:txBody>
          <a:bodyPr/>
          <a:lstStyle/>
          <a:p>
            <a:r>
              <a:rPr lang="en-US" altLang="zh-CN" dirty="0"/>
              <a:t>C-</a:t>
            </a:r>
            <a:r>
              <a:rPr lang="zh-CN" altLang="en-US" dirty="0"/>
              <a:t>	智乃的</a:t>
            </a:r>
            <a:r>
              <a:rPr lang="en-US" altLang="zh-CN" dirty="0"/>
              <a:t>Notepad(Easy version)</a:t>
            </a:r>
            <a:endParaRPr lang="zh-CN" altLang="en-US" dirty="0"/>
          </a:p>
        </p:txBody>
      </p:sp>
      <p:sp>
        <p:nvSpPr>
          <p:cNvPr id="3" name="内容占位符 2">
            <a:extLst>
              <a:ext uri="{FF2B5EF4-FFF2-40B4-BE49-F238E27FC236}">
                <a16:creationId xmlns:a16="http://schemas.microsoft.com/office/drawing/2014/main" id="{41DD8B3E-6422-B35B-9ACC-BB922B569086}"/>
              </a:ext>
            </a:extLst>
          </p:cNvPr>
          <p:cNvSpPr>
            <a:spLocks noGrp="1"/>
          </p:cNvSpPr>
          <p:nvPr>
            <p:ph idx="1"/>
          </p:nvPr>
        </p:nvSpPr>
        <p:spPr/>
        <p:txBody>
          <a:bodyPr/>
          <a:lstStyle/>
          <a:p>
            <a:r>
              <a:rPr lang="zh-CN" altLang="en-US" dirty="0"/>
              <a:t>智乃在练习打字，她打开电脑上的记事本，准备输入一系列单词组成的集合，她想要知道如果想在记事本上显示过这个单词集合中所有的单词，则最少敲多少下键盘？ 、</a:t>
            </a:r>
            <a:endParaRPr lang="en-US" altLang="zh-CN" dirty="0"/>
          </a:p>
          <a:p>
            <a:r>
              <a:rPr lang="zh-CN" altLang="en-US" dirty="0"/>
              <a:t>现在有 </a:t>
            </a:r>
            <a:r>
              <a:rPr lang="en-US" altLang="zh-CN" dirty="0"/>
              <a:t>n </a:t>
            </a:r>
            <a:r>
              <a:rPr lang="zh-CN" altLang="en-US" dirty="0"/>
              <a:t>个单词，编号从 </a:t>
            </a:r>
            <a:r>
              <a:rPr lang="en-US" altLang="zh-CN" dirty="0"/>
              <a:t>1</a:t>
            </a:r>
            <a:r>
              <a:rPr lang="zh-CN" altLang="en-US" dirty="0"/>
              <a:t>到 </a:t>
            </a:r>
            <a:r>
              <a:rPr lang="en-US" altLang="zh-CN" dirty="0"/>
              <a:t>n</a:t>
            </a:r>
            <a:r>
              <a:rPr lang="zh-CN" altLang="en-US" dirty="0"/>
              <a:t>，智乃有 </a:t>
            </a:r>
            <a:r>
              <a:rPr lang="en-US" altLang="zh-CN" dirty="0"/>
              <a:t>m </a:t>
            </a:r>
            <a:r>
              <a:rPr lang="zh-CN" altLang="en-US" dirty="0"/>
              <a:t>次查询，每次查询单词集合为 </a:t>
            </a:r>
            <a:r>
              <a:rPr lang="en-US" altLang="zh-CN" dirty="0"/>
              <a:t>l </a:t>
            </a:r>
            <a:r>
              <a:rPr lang="zh-CN" altLang="en-US" dirty="0"/>
              <a:t>到 </a:t>
            </a:r>
            <a:r>
              <a:rPr lang="en-US" altLang="zh-CN" dirty="0"/>
              <a:t>r </a:t>
            </a:r>
            <a:r>
              <a:rPr lang="zh-CN" altLang="en-US" dirty="0"/>
              <a:t>时，要想在记事本上显示过所有单词，至少要敲几下键盘？</a:t>
            </a:r>
            <a:endParaRPr lang="en-US" altLang="zh-CN" dirty="0"/>
          </a:p>
          <a:p>
            <a:r>
              <a:rPr lang="en-US" altLang="zh-CN" dirty="0"/>
              <a:t>M=1</a:t>
            </a:r>
            <a:endParaRPr lang="zh-CN" altLang="en-US" dirty="0"/>
          </a:p>
        </p:txBody>
      </p:sp>
    </p:spTree>
    <p:extLst>
      <p:ext uri="{BB962C8B-B14F-4D97-AF65-F5344CB8AC3E}">
        <p14:creationId xmlns:p14="http://schemas.microsoft.com/office/powerpoint/2010/main" val="30312193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7544</TotalTime>
  <Words>3095</Words>
  <Application>Microsoft Office PowerPoint</Application>
  <PresentationFormat>宽屏</PresentationFormat>
  <Paragraphs>158</Paragraphs>
  <Slides>46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system</vt:lpstr>
      <vt:lpstr>等线</vt:lpstr>
      <vt:lpstr>思源黑体 CN Medium</vt:lpstr>
      <vt:lpstr>思源黑体 CN Normal</vt:lpstr>
      <vt:lpstr>思源黑体 Normal</vt:lpstr>
      <vt:lpstr>Arial</vt:lpstr>
      <vt:lpstr>Office 主题​​</vt:lpstr>
      <vt:lpstr>2025牛客寒假集训营——第三场</vt:lpstr>
      <vt:lpstr>PowerPoint 演示文稿</vt:lpstr>
      <vt:lpstr>M-智乃的牛题</vt:lpstr>
      <vt:lpstr>A-智乃的博弈游戏</vt:lpstr>
      <vt:lpstr>PowerPoint 演示文稿</vt:lpstr>
      <vt:lpstr>F-智乃的捉迷藏</vt:lpstr>
      <vt:lpstr>L-智乃的三角遍历</vt:lpstr>
      <vt:lpstr>PowerPoint 演示文稿</vt:lpstr>
      <vt:lpstr>C- 智乃的Notepad(Easy version)</vt:lpstr>
      <vt:lpstr>PowerPoint 演示文稿</vt:lpstr>
      <vt:lpstr>E- 智乃的小球</vt:lpstr>
      <vt:lpstr>PowerPoint 演示文稿</vt:lpstr>
      <vt:lpstr>PowerPoint 演示文稿</vt:lpstr>
      <vt:lpstr>G-智乃与模数</vt:lpstr>
      <vt:lpstr>PowerPoint 演示文稿</vt:lpstr>
      <vt:lpstr>PowerPoint 演示文稿</vt:lpstr>
      <vt:lpstr>补充知识：数论分块/根号分块</vt:lpstr>
      <vt:lpstr>PowerPoint 演示文稿</vt:lpstr>
      <vt:lpstr>K-智乃的逆序数</vt:lpstr>
      <vt:lpstr>PowerPoint 演示文稿</vt:lpstr>
      <vt:lpstr>J-智乃画二叉树</vt:lpstr>
      <vt:lpstr>I-智乃的兔子跳</vt:lpstr>
      <vt:lpstr>PowerPoint 演示文稿</vt:lpstr>
      <vt:lpstr>PowerPoint 演示文稿</vt:lpstr>
      <vt:lpstr>B-智乃的质数手串</vt:lpstr>
      <vt:lpstr>PowerPoint 演示文稿</vt:lpstr>
      <vt:lpstr>补充知识：栈</vt:lpstr>
      <vt:lpstr>滑动窗口——NC51001 滑动窗口（附：单调栈）</vt:lpstr>
      <vt:lpstr>PowerPoint 演示文稿</vt:lpstr>
      <vt:lpstr>NC24840 look up</vt:lpstr>
      <vt:lpstr>PowerPoint 演示文稿</vt:lpstr>
      <vt:lpstr>H-智乃与黑白树</vt:lpstr>
      <vt:lpstr>补充知识：换根dp</vt:lpstr>
      <vt:lpstr>例：NC201400 树学</vt:lpstr>
      <vt:lpstr>PowerPoint 演示文稿</vt:lpstr>
      <vt:lpstr>PowerPoint 演示文稿</vt:lpstr>
      <vt:lpstr>PowerPoint 演示文稿</vt:lpstr>
      <vt:lpstr>PowerPoint 演示文稿</vt:lpstr>
      <vt:lpstr>PowerPoint 演示文稿</vt:lpstr>
      <vt:lpstr>PowerPoint 演示文稿</vt:lpstr>
      <vt:lpstr>D-智乃的Notepad(Hard version)</vt:lpstr>
      <vt:lpstr>补充知识：Trie树</vt:lpstr>
      <vt:lpstr>PowerPoint 演示文稿</vt:lpstr>
      <vt:lpstr>区间颜色数查询： [SDOI2009]HH的项链——区间颜色统计</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372</cp:revision>
  <dcterms:created xsi:type="dcterms:W3CDTF">2022-11-07T03:06:08Z</dcterms:created>
  <dcterms:modified xsi:type="dcterms:W3CDTF">2025-01-27T05:42:57Z</dcterms:modified>
</cp:coreProperties>
</file>